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6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2.wmf" ContentType="image/x-wmf"/>
  <Override PartName="/ppt/media/image1.png" ContentType="image/png"/>
  <Override PartName="/ppt/media/image304.wmf" ContentType="image/x-wmf"/>
  <Override PartName="/ppt/media/image75.wmf" ContentType="image/x-wmf"/>
  <Override PartName="/ppt/media/image9.wmf" ContentType="image/x-wmf"/>
  <Override PartName="/ppt/media/image80.wmf" ContentType="image/x-wmf"/>
  <Override PartName="/ppt/media/image2.png" ContentType="image/png"/>
  <Override PartName="/ppt/media/image14.wmf" ContentType="image/x-wmf"/>
  <Override PartName="/ppt/media/image310.wmf" ContentType="image/x-wmf"/>
  <Override PartName="/ppt/media/image81.wmf" ContentType="image/x-wmf"/>
  <Override PartName="/ppt/media/image3.png" ContentType="image/png"/>
  <Override PartName="/ppt/media/image70.wmf" ContentType="image/x-wmf"/>
  <Override PartName="/ppt/media/image4.wmf" ContentType="image/x-wmf"/>
  <Override PartName="/ppt/media/image300.wmf" ContentType="image/x-wmf"/>
  <Override PartName="/ppt/media/image71.wmf" ContentType="image/x-wmf"/>
  <Override PartName="/ppt/media/image5.wmf" ContentType="image/x-wmf"/>
  <Override PartName="/ppt/media/image301.wmf" ContentType="image/x-wmf"/>
  <Override PartName="/ppt/media/image72.wmf" ContentType="image/x-wmf"/>
  <Override PartName="/ppt/media/image6.wmf" ContentType="image/x-wmf"/>
  <Override PartName="/ppt/media/image19.wmf" ContentType="image/x-wmf"/>
  <Override PartName="/ppt/media/image315.wmf" ContentType="image/x-wmf"/>
  <Override PartName="/ppt/media/image86.wmf" ContentType="image/x-wmf"/>
  <Override PartName="/ppt/media/image8.png" ContentType="image/png"/>
  <Override PartName="/ppt/media/image302.wmf" ContentType="image/x-wmf"/>
  <Override PartName="/ppt/media/image73.wmf" ContentType="image/x-wmf"/>
  <Override PartName="/ppt/media/image7.wmf" ContentType="image/x-wmf"/>
  <Override PartName="/ppt/media/image10.wmf" ContentType="image/x-wmf"/>
  <Override PartName="/ppt/media/image11.wmf" ContentType="image/x-wmf"/>
  <Override PartName="/ppt/media/image13.png" ContentType="image/png"/>
  <Override PartName="/ppt/media/image25.wmf" ContentType="image/x-wmf"/>
  <Override PartName="/ppt/media/image15.wmf" ContentType="image/x-wmf"/>
  <Override PartName="/ppt/media/image16.wmf" ContentType="image/x-wmf"/>
  <Override PartName="/ppt/media/image17.wmf" ContentType="image/x-wmf"/>
  <Override PartName="/ppt/media/image18.wmf" ContentType="image/x-wmf"/>
  <Override PartName="/ppt/media/image20.wmf" ContentType="image/x-wmf"/>
  <Override PartName="/ppt/media/image21.wmf" ContentType="image/x-wmf"/>
  <Override PartName="/ppt/media/image22.wmf" ContentType="image/x-wmf"/>
  <Override PartName="/ppt/media/image23.wmf" ContentType="image/x-wmf"/>
  <Override PartName="/ppt/media/image24.wmf" ContentType="image/x-wmf"/>
  <Override PartName="/ppt/media/image26.wmf" ContentType="image/x-wmf"/>
  <Override PartName="/ppt/media/image27.wmf" ContentType="image/x-wmf"/>
  <Override PartName="/ppt/media/image100.wmf" ContentType="image/x-wmf"/>
  <Override PartName="/ppt/media/image28.wmf" ContentType="image/x-wmf"/>
  <Override PartName="/ppt/media/image101.wmf" ContentType="image/x-wmf"/>
  <Override PartName="/ppt/media/image29.wmf" ContentType="image/x-wmf"/>
  <Override PartName="/ppt/media/image30.wmf" ContentType="image/x-wmf"/>
  <Override PartName="/ppt/media/image31.wmf" ContentType="image/x-wmf"/>
  <Override PartName="/ppt/media/image40.jpeg" ContentType="image/jpeg"/>
  <Override PartName="/ppt/media/image32.wmf" ContentType="image/x-wmf"/>
  <Override PartName="/ppt/media/image33.wmf" ContentType="image/x-wmf"/>
  <Override PartName="/ppt/media/image34.wmf" ContentType="image/x-wmf"/>
  <Override PartName="/ppt/media/image35.wmf" ContentType="image/x-wmf"/>
  <Override PartName="/ppt/media/image36.wmf" ContentType="image/x-wmf"/>
  <Override PartName="/ppt/media/image37.wmf" ContentType="image/x-wmf"/>
  <Override PartName="/ppt/media/image110.wmf" ContentType="image/x-wmf"/>
  <Override PartName="/ppt/media/image38.wmf" ContentType="image/x-wmf"/>
  <Override PartName="/ppt/media/image111.wmf" ContentType="image/x-wmf"/>
  <Override PartName="/ppt/media/image39.wmf" ContentType="image/x-wmf"/>
  <Override PartName="/ppt/media/image41.wmf" ContentType="image/x-wmf"/>
  <Override PartName="/ppt/media/image52.wmf" ContentType="image/x-wmf"/>
  <Override PartName="/ppt/media/image42.jpeg" ContentType="image/jpeg"/>
  <Override PartName="/ppt/media/image43.wmf" ContentType="image/x-wmf"/>
  <Override PartName="/ppt/media/image44.wmf" ContentType="image/x-wmf"/>
  <Override PartName="/ppt/media/image45.wmf" ContentType="image/x-wmf"/>
  <Override PartName="/ppt/media/image46.wmf" ContentType="image/x-wmf"/>
  <Override PartName="/ppt/media/image47.wmf" ContentType="image/x-wmf"/>
  <Override PartName="/ppt/media/image120.wmf" ContentType="image/x-wmf"/>
  <Override PartName="/ppt/media/image48.wmf" ContentType="image/x-wmf"/>
  <Override PartName="/ppt/media/image121.wmf" ContentType="image/x-wmf"/>
  <Override PartName="/ppt/media/image49.wmf" ContentType="image/x-wmf"/>
  <Override PartName="/ppt/media/image50.wmf" ContentType="image/x-wmf"/>
  <Override PartName="/ppt/media/image51.wmf" ContentType="image/x-wmf"/>
  <Override PartName="/ppt/media/image53.wmf" ContentType="image/x-wmf"/>
  <Override PartName="/ppt/media/image54.wmf" ContentType="image/x-wmf"/>
  <Override PartName="/ppt/media/image55.wmf" ContentType="image/x-wmf"/>
  <Override PartName="/ppt/media/image56.wmf" ContentType="image/x-wmf"/>
  <Override PartName="/ppt/media/image57.wmf" ContentType="image/x-wmf"/>
  <Override PartName="/ppt/media/image130.wmf" ContentType="image/x-wmf"/>
  <Override PartName="/ppt/media/image58.wmf" ContentType="image/x-wmf"/>
  <Override PartName="/ppt/media/image131.wmf" ContentType="image/x-wmf"/>
  <Override PartName="/ppt/media/image59.wmf" ContentType="image/x-wmf"/>
  <Override PartName="/ppt/media/image60.wmf" ContentType="image/x-wmf"/>
  <Override PartName="/ppt/media/image61.wmf" ContentType="image/x-wmf"/>
  <Override PartName="/ppt/media/image62.wmf" ContentType="image/x-wmf"/>
  <Override PartName="/ppt/media/image63.wmf" ContentType="image/x-wmf"/>
  <Override PartName="/ppt/media/image64.wmf" ContentType="image/x-wmf"/>
  <Override PartName="/ppt/media/image65.wmf" ContentType="image/x-wmf"/>
  <Override PartName="/ppt/media/image66.wmf" ContentType="image/x-wmf"/>
  <Override PartName="/ppt/media/image67.wmf" ContentType="image/x-wmf"/>
  <Override PartName="/ppt/media/image140.wmf" ContentType="image/x-wmf"/>
  <Override PartName="/ppt/media/image68.wmf" ContentType="image/x-wmf"/>
  <Override PartName="/ppt/media/image141.wmf" ContentType="image/x-wmf"/>
  <Override PartName="/ppt/media/image69.wmf" ContentType="image/x-wmf"/>
  <Override PartName="/ppt/media/image303.wmf" ContentType="image/x-wmf"/>
  <Override PartName="/ppt/media/image74.wmf" ContentType="image/x-wmf"/>
  <Override PartName="/ppt/media/image305.wmf" ContentType="image/x-wmf"/>
  <Override PartName="/ppt/media/image76.wmf" ContentType="image/x-wmf"/>
  <Override PartName="/ppt/media/image306.wmf" ContentType="image/x-wmf"/>
  <Override PartName="/ppt/media/image77.wmf" ContentType="image/x-wmf"/>
  <Override PartName="/ppt/media/image307.wmf" ContentType="image/x-wmf"/>
  <Override PartName="/ppt/media/image150.wmf" ContentType="image/x-wmf"/>
  <Override PartName="/ppt/media/image78.wmf" ContentType="image/x-wmf"/>
  <Override PartName="/ppt/media/image308.wmf" ContentType="image/x-wmf"/>
  <Override PartName="/ppt/media/image151.wmf" ContentType="image/x-wmf"/>
  <Override PartName="/ppt/media/image79.wmf" ContentType="image/x-wmf"/>
  <Override PartName="/ppt/media/image311.wmf" ContentType="image/x-wmf"/>
  <Override PartName="/ppt/media/image82.wmf" ContentType="image/x-wmf"/>
  <Override PartName="/ppt/media/image312.wmf" ContentType="image/x-wmf"/>
  <Override PartName="/ppt/media/image83.wmf" ContentType="image/x-wmf"/>
  <Override PartName="/ppt/media/image313.wmf" ContentType="image/x-wmf"/>
  <Override PartName="/ppt/media/image84.wmf" ContentType="image/x-wmf"/>
  <Override PartName="/ppt/media/image314.wmf" ContentType="image/x-wmf"/>
  <Override PartName="/ppt/media/image85.wmf" ContentType="image/x-wmf"/>
  <Override PartName="/ppt/media/image316.wmf" ContentType="image/x-wmf"/>
  <Override PartName="/ppt/media/image87.wmf" ContentType="image/x-wmf"/>
  <Override PartName="/ppt/media/image317.wmf" ContentType="image/x-wmf"/>
  <Override PartName="/ppt/media/image160.wmf" ContentType="image/x-wmf"/>
  <Override PartName="/ppt/media/image88.wmf" ContentType="image/x-wmf"/>
  <Override PartName="/ppt/media/image318.wmf" ContentType="image/x-wmf"/>
  <Override PartName="/ppt/media/image161.wmf" ContentType="image/x-wmf"/>
  <Override PartName="/ppt/media/image89.wmf" ContentType="image/x-wmf"/>
  <Override PartName="/ppt/media/image90.wmf" ContentType="image/x-wmf"/>
  <Override PartName="/ppt/media/image91.wmf" ContentType="image/x-wmf"/>
  <Override PartName="/ppt/media/image92.wmf" ContentType="image/x-wmf"/>
  <Override PartName="/ppt/media/image93.wmf" ContentType="image/x-wmf"/>
  <Override PartName="/ppt/media/image94.wmf" ContentType="image/x-wmf"/>
  <Override PartName="/ppt/media/image95.wmf" ContentType="image/x-wmf"/>
  <Override PartName="/ppt/media/image96.wmf" ContentType="image/x-wmf"/>
  <Override PartName="/ppt/media/image97.wmf" ContentType="image/x-wmf"/>
  <Override PartName="/ppt/media/image170.wmf" ContentType="image/x-wmf"/>
  <Override PartName="/ppt/media/image98.wmf" ContentType="image/x-wmf"/>
  <Override PartName="/ppt/media/image171.wmf" ContentType="image/x-wmf"/>
  <Override PartName="/ppt/media/image99.wmf" ContentType="image/x-wmf"/>
  <Override PartName="/ppt/media/image102.wmf" ContentType="image/x-wmf"/>
  <Override PartName="/ppt/media/image103.wmf" ContentType="image/x-wmf"/>
  <Override PartName="/ppt/media/image104.wmf" ContentType="image/x-wmf"/>
  <Override PartName="/ppt/media/image105.wmf" ContentType="image/x-wmf"/>
  <Override PartName="/ppt/media/image106.wmf" ContentType="image/x-wmf"/>
  <Override PartName="/ppt/media/image107.wmf" ContentType="image/x-wmf"/>
  <Override PartName="/ppt/media/image108.wmf" ContentType="image/x-wmf"/>
  <Override PartName="/ppt/media/image109.wmf" ContentType="image/x-wmf"/>
  <Override PartName="/ppt/media/image112.wmf" ContentType="image/x-wmf"/>
  <Override PartName="/ppt/media/image113.wmf" ContentType="image/x-wmf"/>
  <Override PartName="/ppt/media/image114.wmf" ContentType="image/x-wmf"/>
  <Override PartName="/ppt/media/image115.wmf" ContentType="image/x-wmf"/>
  <Override PartName="/ppt/media/image116.wmf" ContentType="image/x-wmf"/>
  <Override PartName="/ppt/media/image117.wmf" ContentType="image/x-wmf"/>
  <Override PartName="/ppt/media/image118.wmf" ContentType="image/x-wmf"/>
  <Override PartName="/ppt/media/image119.wmf" ContentType="image/x-wmf"/>
  <Override PartName="/ppt/media/image122.wmf" ContentType="image/x-wmf"/>
  <Override PartName="/ppt/media/image123.wmf" ContentType="image/x-wmf"/>
  <Override PartName="/ppt/media/image124.wmf" ContentType="image/x-wmf"/>
  <Override PartName="/ppt/media/image125.wmf" ContentType="image/x-wmf"/>
  <Override PartName="/ppt/media/image126.wmf" ContentType="image/x-wmf"/>
  <Override PartName="/ppt/media/image127.wmf" ContentType="image/x-wmf"/>
  <Override PartName="/ppt/media/image128.wmf" ContentType="image/x-wmf"/>
  <Override PartName="/ppt/media/image129.wmf" ContentType="image/x-wmf"/>
  <Override PartName="/ppt/media/image132.wmf" ContentType="image/x-wmf"/>
  <Override PartName="/ppt/media/image133.wmf" ContentType="image/x-wmf"/>
  <Override PartName="/ppt/media/image134.wmf" ContentType="image/x-wmf"/>
  <Override PartName="/ppt/media/image135.wmf" ContentType="image/x-wmf"/>
  <Override PartName="/ppt/media/image136.wmf" ContentType="image/x-wmf"/>
  <Override PartName="/ppt/media/image137.wmf" ContentType="image/x-wmf"/>
  <Override PartName="/ppt/media/image138.wmf" ContentType="image/x-wmf"/>
  <Override PartName="/ppt/media/image139.wmf" ContentType="image/x-wmf"/>
  <Override PartName="/ppt/media/image142.wmf" ContentType="image/x-wmf"/>
  <Override PartName="/ppt/media/image143.wmf" ContentType="image/x-wmf"/>
  <Override PartName="/ppt/media/image144.wmf" ContentType="image/x-wmf"/>
  <Override PartName="/ppt/media/image145.wmf" ContentType="image/x-wmf"/>
  <Override PartName="/ppt/media/image146.wmf" ContentType="image/x-wmf"/>
  <Override PartName="/ppt/media/image147.wmf" ContentType="image/x-wmf"/>
  <Override PartName="/ppt/media/image148.wmf" ContentType="image/x-wmf"/>
  <Override PartName="/ppt/media/image149.wmf" ContentType="image/x-wmf"/>
  <Override PartName="/ppt/media/image309.wmf" ContentType="image/x-wmf"/>
  <Override PartName="/ppt/media/image152.wmf" ContentType="image/x-wmf"/>
  <Override PartName="/ppt/media/image153.wmf" ContentType="image/x-wmf"/>
  <Override PartName="/ppt/media/image154.wmf" ContentType="image/x-wmf"/>
  <Override PartName="/ppt/media/image155.wmf" ContentType="image/x-wmf"/>
  <Override PartName="/ppt/media/image156.wmf" ContentType="image/x-wmf"/>
  <Override PartName="/ppt/media/image157.wmf" ContentType="image/x-wmf"/>
  <Override PartName="/ppt/media/image158.wmf" ContentType="image/x-wmf"/>
  <Override PartName="/ppt/media/image159.wmf" ContentType="image/x-wmf"/>
  <Override PartName="/ppt/media/image319.wmf" ContentType="image/x-wmf"/>
  <Override PartName="/ppt/media/image162.wmf" ContentType="image/x-wmf"/>
  <Override PartName="/ppt/media/image163.wmf" ContentType="image/x-wmf"/>
  <Override PartName="/ppt/media/image164.wmf" ContentType="image/x-wmf"/>
  <Override PartName="/ppt/media/image165.wmf" ContentType="image/x-wmf"/>
  <Override PartName="/ppt/media/image166.wmf" ContentType="image/x-wmf"/>
  <Override PartName="/ppt/media/image167.wmf" ContentType="image/x-wmf"/>
  <Override PartName="/ppt/media/image168.wmf" ContentType="image/x-wmf"/>
  <Override PartName="/ppt/media/image169.wmf" ContentType="image/x-wmf"/>
  <Override PartName="/ppt/media/image172.wmf" ContentType="image/x-wmf"/>
  <Override PartName="/ppt/media/image173.wmf" ContentType="image/x-wmf"/>
  <Override PartName="/ppt/media/image174.wmf" ContentType="image/x-wmf"/>
  <Override PartName="/ppt/media/image175.wmf" ContentType="image/x-wmf"/>
  <Override PartName="/ppt/media/image176.wmf" ContentType="image/x-wmf"/>
  <Override PartName="/ppt/media/image177.wmf" ContentType="image/x-wmf"/>
  <Override PartName="/ppt/media/image178.wmf" ContentType="image/x-wmf"/>
  <Override PartName="/ppt/media/image179.wmf" ContentType="image/x-wmf"/>
  <Override PartName="/ppt/media/image180.wmf" ContentType="image/x-wmf"/>
  <Override PartName="/ppt/media/image181.wmf" ContentType="image/x-wmf"/>
  <Override PartName="/ppt/media/image182.wmf" ContentType="image/x-wmf"/>
  <Override PartName="/ppt/media/image183.wmf" ContentType="image/x-wmf"/>
  <Override PartName="/ppt/media/image184.wmf" ContentType="image/x-wmf"/>
  <Override PartName="/ppt/media/image185.wmf" ContentType="image/x-wmf"/>
  <Override PartName="/ppt/media/image186.wmf" ContentType="image/x-wmf"/>
  <Override PartName="/ppt/media/image187.wmf" ContentType="image/x-wmf"/>
  <Override PartName="/ppt/media/image188.wmf" ContentType="image/x-wmf"/>
  <Override PartName="/ppt/media/image189.wmf" ContentType="image/x-wmf"/>
  <Override PartName="/ppt/media/image190.wmf" ContentType="image/x-wmf"/>
  <Override PartName="/ppt/media/image191.wmf" ContentType="image/x-wmf"/>
  <Override PartName="/ppt/media/image192.wmf" ContentType="image/x-wmf"/>
  <Override PartName="/ppt/media/image193.wmf" ContentType="image/x-wmf"/>
  <Override PartName="/ppt/media/image194.wmf" ContentType="image/x-wmf"/>
  <Override PartName="/ppt/media/image195.wmf" ContentType="image/x-wmf"/>
  <Override PartName="/ppt/media/image196.wmf" ContentType="image/x-wmf"/>
  <Override PartName="/ppt/media/image197.wmf" ContentType="image/x-wmf"/>
  <Override PartName="/ppt/media/image198.wmf" ContentType="image/x-wmf"/>
  <Override PartName="/ppt/media/image199.wmf" ContentType="image/x-wmf"/>
  <Override PartName="/ppt/media/image200.wmf" ContentType="image/x-wmf"/>
  <Override PartName="/ppt/media/image201.wmf" ContentType="image/x-wmf"/>
  <Override PartName="/ppt/media/image202.wmf" ContentType="image/x-wmf"/>
  <Override PartName="/ppt/media/image203.wmf" ContentType="image/x-wmf"/>
  <Override PartName="/ppt/media/image204.wmf" ContentType="image/x-wmf"/>
  <Override PartName="/ppt/media/image205.wmf" ContentType="image/x-wmf"/>
  <Override PartName="/ppt/media/image206.wmf" ContentType="image/x-wmf"/>
  <Override PartName="/ppt/media/image207.wmf" ContentType="image/x-wmf"/>
  <Override PartName="/ppt/media/image208.wmf" ContentType="image/x-wmf"/>
  <Override PartName="/ppt/media/image209.wmf" ContentType="image/x-wmf"/>
  <Override PartName="/ppt/media/image210.wmf" ContentType="image/x-wmf"/>
  <Override PartName="/ppt/media/image211.wmf" ContentType="image/x-wmf"/>
  <Override PartName="/ppt/media/image212.wmf" ContentType="image/x-wmf"/>
  <Override PartName="/ppt/media/image213.wmf" ContentType="image/x-wmf"/>
  <Override PartName="/ppt/media/image214.wmf" ContentType="image/x-wmf"/>
  <Override PartName="/ppt/media/image215.wmf" ContentType="image/x-wmf"/>
  <Override PartName="/ppt/media/image216.wmf" ContentType="image/x-wmf"/>
  <Override PartName="/ppt/media/image217.wmf" ContentType="image/x-wmf"/>
  <Override PartName="/ppt/media/image218.wmf" ContentType="image/x-wmf"/>
  <Override PartName="/ppt/media/image219.wmf" ContentType="image/x-wmf"/>
  <Override PartName="/ppt/media/image220.wmf" ContentType="image/x-wmf"/>
  <Override PartName="/ppt/media/image221.wmf" ContentType="image/x-wmf"/>
  <Override PartName="/ppt/media/image222.wmf" ContentType="image/x-wmf"/>
  <Override PartName="/ppt/media/image223.wmf" ContentType="image/x-wmf"/>
  <Override PartName="/ppt/media/image224.wmf" ContentType="image/x-wmf"/>
  <Override PartName="/ppt/media/image225.wmf" ContentType="image/x-wmf"/>
  <Override PartName="/ppt/media/image226.wmf" ContentType="image/x-wmf"/>
  <Override PartName="/ppt/media/image227.wmf" ContentType="image/x-wmf"/>
  <Override PartName="/ppt/media/image228.wmf" ContentType="image/x-wmf"/>
  <Override PartName="/ppt/media/image229.wmf" ContentType="image/x-wmf"/>
  <Override PartName="/ppt/media/image230.wmf" ContentType="image/x-wmf"/>
  <Override PartName="/ppt/media/image231.wmf" ContentType="image/x-wmf"/>
  <Override PartName="/ppt/media/image232.wmf" ContentType="image/x-wmf"/>
  <Override PartName="/ppt/media/image233.wmf" ContentType="image/x-wmf"/>
  <Override PartName="/ppt/media/image234.wmf" ContentType="image/x-wmf"/>
  <Override PartName="/ppt/media/image235.wmf" ContentType="image/x-wmf"/>
  <Override PartName="/ppt/media/image236.wmf" ContentType="image/x-wmf"/>
  <Override PartName="/ppt/media/image237.wmf" ContentType="image/x-wmf"/>
  <Override PartName="/ppt/media/image238.wmf" ContentType="image/x-wmf"/>
  <Override PartName="/ppt/media/image239.wmf" ContentType="image/x-wmf"/>
  <Override PartName="/ppt/media/image240.wmf" ContentType="image/x-wmf"/>
  <Override PartName="/ppt/media/image241.wmf" ContentType="image/x-wmf"/>
  <Override PartName="/ppt/media/image242.wmf" ContentType="image/x-wmf"/>
  <Override PartName="/ppt/media/image243.wmf" ContentType="image/x-wmf"/>
  <Override PartName="/ppt/media/image244.wmf" ContentType="image/x-wmf"/>
  <Override PartName="/ppt/media/image245.wmf" ContentType="image/x-wmf"/>
  <Override PartName="/ppt/media/image246.wmf" ContentType="image/x-wmf"/>
  <Override PartName="/ppt/media/image247.wmf" ContentType="image/x-wmf"/>
  <Override PartName="/ppt/media/image248.wmf" ContentType="image/x-wmf"/>
  <Override PartName="/ppt/media/image249.wmf" ContentType="image/x-wmf"/>
  <Override PartName="/ppt/media/image250.wmf" ContentType="image/x-wmf"/>
  <Override PartName="/ppt/media/image251.wmf" ContentType="image/x-wmf"/>
  <Override PartName="/ppt/media/image252.wmf" ContentType="image/x-wmf"/>
  <Override PartName="/ppt/media/image253.wmf" ContentType="image/x-wmf"/>
  <Override PartName="/ppt/media/image254.wmf" ContentType="image/x-wmf"/>
  <Override PartName="/ppt/media/image255.wmf" ContentType="image/x-wmf"/>
  <Override PartName="/ppt/media/image256.wmf" ContentType="image/x-wmf"/>
  <Override PartName="/ppt/media/image257.wmf" ContentType="image/x-wmf"/>
  <Override PartName="/ppt/media/image258.wmf" ContentType="image/x-wmf"/>
  <Override PartName="/ppt/media/image259.wmf" ContentType="image/x-wmf"/>
  <Override PartName="/ppt/media/image260.wmf" ContentType="image/x-wmf"/>
  <Override PartName="/ppt/media/image261.wmf" ContentType="image/x-wmf"/>
  <Override PartName="/ppt/media/image262.wmf" ContentType="image/x-wmf"/>
  <Override PartName="/ppt/media/image263.wmf" ContentType="image/x-wmf"/>
  <Override PartName="/ppt/media/image264.wmf" ContentType="image/x-wmf"/>
  <Override PartName="/ppt/media/image265.wmf" ContentType="image/x-wmf"/>
  <Override PartName="/ppt/media/image266.wmf" ContentType="image/x-wmf"/>
  <Override PartName="/ppt/media/image267.wmf" ContentType="image/x-wmf"/>
  <Override PartName="/ppt/media/image268.wmf" ContentType="image/x-wmf"/>
  <Override PartName="/ppt/media/image269.wmf" ContentType="image/x-wmf"/>
  <Override PartName="/ppt/media/image270.wmf" ContentType="image/x-wmf"/>
  <Override PartName="/ppt/media/image271.wmf" ContentType="image/x-wmf"/>
  <Override PartName="/ppt/media/image272.wmf" ContentType="image/x-wmf"/>
  <Override PartName="/ppt/media/image273.wmf" ContentType="image/x-wmf"/>
  <Override PartName="/ppt/media/image274.wmf" ContentType="image/x-wmf"/>
  <Override PartName="/ppt/media/image275.wmf" ContentType="image/x-wmf"/>
  <Override PartName="/ppt/media/image276.wmf" ContentType="image/x-wmf"/>
  <Override PartName="/ppt/media/image277.wmf" ContentType="image/x-wmf"/>
  <Override PartName="/ppt/media/image278.wmf" ContentType="image/x-wmf"/>
  <Override PartName="/ppt/media/image279.wmf" ContentType="image/x-wmf"/>
  <Override PartName="/ppt/media/image280.wmf" ContentType="image/x-wmf"/>
  <Override PartName="/ppt/media/image281.wmf" ContentType="image/x-wmf"/>
  <Override PartName="/ppt/media/image282.wmf" ContentType="image/x-wmf"/>
  <Override PartName="/ppt/media/image283.wmf" ContentType="image/x-wmf"/>
  <Override PartName="/ppt/media/image284.wmf" ContentType="image/x-wmf"/>
  <Override PartName="/ppt/media/image285.wmf" ContentType="image/x-wmf"/>
  <Override PartName="/ppt/media/image286.wmf" ContentType="image/x-wmf"/>
  <Override PartName="/ppt/media/image287.wmf" ContentType="image/x-wmf"/>
  <Override PartName="/ppt/media/image288.wmf" ContentType="image/x-wmf"/>
  <Override PartName="/ppt/media/image289.wmf" ContentType="image/x-wmf"/>
  <Override PartName="/ppt/media/image290.wmf" ContentType="image/x-wmf"/>
  <Override PartName="/ppt/media/image291.wmf" ContentType="image/x-wmf"/>
  <Override PartName="/ppt/media/image292.wmf" ContentType="image/x-wmf"/>
  <Override PartName="/ppt/media/image293.wmf" ContentType="image/x-wmf"/>
  <Override PartName="/ppt/media/image294.wmf" ContentType="image/x-wmf"/>
  <Override PartName="/ppt/media/image295.wmf" ContentType="image/x-wmf"/>
  <Override PartName="/ppt/media/image296.wmf" ContentType="image/x-wmf"/>
  <Override PartName="/ppt/media/image297.wmf" ContentType="image/x-wmf"/>
  <Override PartName="/ppt/media/image298.wmf" ContentType="image/x-wmf"/>
  <Override PartName="/ppt/media/image299.wmf" ContentType="image/x-wmf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2000" spc="-1" strike="noStrike">
                <a:latin typeface="Arial"/>
              </a:rPr>
              <a:t>Click to edit the notes format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1400" spc="-1" strike="noStrike">
                <a:latin typeface="Times New Roman"/>
              </a:rPr>
              <a:t>&lt;header&gt;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nl-NL" sz="1400" spc="-1" strike="noStrike">
                <a:latin typeface="Times New Roman"/>
              </a:rPr>
              <a:t>&lt;date/time&gt;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nl-NL" sz="1400" spc="-1" strike="noStrike">
                <a:latin typeface="Times New Roman"/>
              </a:rPr>
              <a:t>&lt;footer&gt;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A62D911-44AF-412E-B05E-3821C9AA2E1D}" type="slidenum">
              <a:rPr b="0" lang="nl-NL" sz="1400" spc="-1" strike="noStrike">
                <a:latin typeface="Times New Roman"/>
              </a:rPr>
              <a:t>&lt;number&gt;</a:t>
            </a:fld>
            <a:endParaRPr b="0" lang="nl-N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B13EC9-2E72-4402-9563-A0F33BF7E55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6BE934-BE2C-4523-B8BE-70CCA989BC3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64AC83-833F-4F5B-B128-D08B82E377B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F2523D9-1D64-4742-9447-B9AFC698B39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7BEA176-B6D9-4F84-B793-2089671DAA0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182D1F3-C8FC-4198-B3F2-B99F8734DAD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8B4A66-FFD3-4A2F-9BFA-BDF2A21B129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56FF39-DA70-4F01-8491-04973D5E016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9DDDD6-60EE-4827-A749-AEAE1625C69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1444194-B864-493A-8554-7ADF52843E4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11BA35-3247-4F5D-8BAD-E740AB0C531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C8DBC3-9D3E-40BC-A8D9-4E8D561F97F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2F4A05-3395-40F3-8FF3-4C59AC8754D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BF9207-CE5E-44DB-B4BA-301EAC3BA29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5C6DE5-FA70-45FB-BCFA-E3AD3FC8B11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F7DBEB-A528-4C44-ADEF-3CC41E2CF1F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6951B7-F2CF-4F1F-8B67-BA816625E96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5EDA0D-43B1-4423-814E-7678217BE50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FFC54F-E116-4741-A1E7-6A7AAD9BDF0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A4EE441-AB64-4644-AE76-04D171255EC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A60A23C-AE93-4434-993A-04F8565BD2C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A64379B-A75A-4387-97A5-C045681B1DD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432041-6075-4A66-A2F5-6C1A0B1F726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1F4717-0AB6-4D7A-80AE-EC921647E6F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DCD7C9-31D6-443E-AAAF-7E447F8DFDB5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8AE1534-A4F7-42F1-8A94-9975FE3BDE8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4F7DD3-9A96-42E5-8A17-9134A0A0482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A83C29-2BFA-446F-9EAF-9A614C3C5A2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18E8177-F979-47B4-9432-C42DD487635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5AAA1A-38C8-44BA-8698-176553DB724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9EC055F-6449-4133-86EB-7DD91E17EFC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3B3458-DC51-4032-A1A5-6D16DCC7A6D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096BD4-4C37-4641-9F2D-2D760A3D4E3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61AA356-284F-4105-B713-3649CB04DFE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C92D5D-E4C9-4DBF-9FBF-1012CE7D09E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5054C9-F221-4A64-A5A6-04EAB5A47DC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49DD92B-2D31-4B58-BD43-213927CF355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0142EE-2476-4723-98F5-F694C563657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B3A698-8E6D-4763-81E5-EB7818C1BD8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B0812C9-C971-4008-8290-92B95FA75AF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10D656-CC2E-49D9-ADFE-631DE5F4915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A8C393-C716-462A-BEF4-2C9BE12BEC1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F3469F-6ED0-4503-A4D7-C21602EEFEE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333E82A-2163-447F-80CF-ACE3F4FF5C4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6E74F3E-F731-4D2F-AA67-5C5A7237245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0CB071-F499-40CC-9E2C-2496E3701B5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829DD0-316A-4DCC-AE72-6002A8C57C75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D64B505-7881-4144-A7A0-3D2517A7369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2612E3-D9F9-4B7A-9EA8-D86CAC3694A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66726A-33EF-434D-B08B-C4464479797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03FB6F-AE55-4D18-ACCD-B85C3CFDDCE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E0F72EE-0B36-435A-8337-AE52B8B0AFF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873262-5B73-4CEC-8106-67CACD70244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C825288-0FB5-4436-B85C-FCD042A90B7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A00040F-86CF-4FD1-A69D-16A629C021B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95F2F69-A883-4A96-9A32-3D6542C6B18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4E87BE-278C-4D25-B30B-FC62F9FEA49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0B4307-0E6B-44F1-845D-A65FE774FA0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Myriad Pro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Myriad Pro"/>
              </a:rPr>
              <a:t>Образец текста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pc="-1" strike="noStrike">
                <a:solidFill>
                  <a:srgbClr val="000000"/>
                </a:solidFill>
                <a:latin typeface="Myriad Pro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latin typeface="Myriad Pro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Myriad Pro"/>
              </a:rPr>
              <a:t>Третий уровень</a:t>
            </a:r>
            <a:endParaRPr b="0" lang="ru-RU" sz="2400" spc="-1" strike="noStrike">
              <a:solidFill>
                <a:srgbClr val="000000"/>
              </a:solidFill>
              <a:latin typeface="Myriad Pro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Myriad Pro"/>
              </a:rPr>
              <a:t>Четвертый уровень</a:t>
            </a:r>
            <a:endParaRPr b="0" lang="ru-RU" sz="2000" spc="-1" strike="noStrike">
              <a:solidFill>
                <a:srgbClr val="000000"/>
              </a:solidFill>
              <a:latin typeface="Myriad Pro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pc="-1" strike="noStrike">
                <a:solidFill>
                  <a:srgbClr val="000000"/>
                </a:solidFill>
                <a:latin typeface="Myriad Pro"/>
              </a:rPr>
              <a:t>Пятый уровень</a:t>
            </a:r>
            <a:endParaRPr b="0" lang="ru-RU" sz="20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F8C8CA2-A426-4F1C-90D9-F1BC39955ECC}" type="datetime">
              <a:rPr b="0" lang="nl-NL" sz="1200" spc="-1" strike="noStrike">
                <a:solidFill>
                  <a:srgbClr val="8b8b8b"/>
                </a:solidFill>
                <a:latin typeface="Myriad Pro"/>
              </a:rPr>
              <a:t>17-03-20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25E178E-27A6-4EC4-BF0C-43E62D1B6F23}" type="slidenum">
              <a:rPr b="0" lang="nl-NL" sz="1200" spc="-1" strike="noStrike">
                <a:solidFill>
                  <a:srgbClr val="8b8b8b"/>
                </a:solidFill>
                <a:latin typeface="Myriad Pro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5" Type="http://schemas.openxmlformats.org/officeDocument/2006/relationships/image" Target="../media/image33.wmf"/><Relationship Id="rId6" Type="http://schemas.openxmlformats.org/officeDocument/2006/relationships/image" Target="../media/image34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wmf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6" Type="http://schemas.openxmlformats.org/officeDocument/2006/relationships/image" Target="../media/image48.wmf"/><Relationship Id="rId7" Type="http://schemas.openxmlformats.org/officeDocument/2006/relationships/image" Target="../media/image49.wmf"/><Relationship Id="rId8" Type="http://schemas.openxmlformats.org/officeDocument/2006/relationships/image" Target="../media/image50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6" Type="http://schemas.openxmlformats.org/officeDocument/2006/relationships/image" Target="../media/image56.wmf"/><Relationship Id="rId7" Type="http://schemas.openxmlformats.org/officeDocument/2006/relationships/image" Target="../media/image57.wmf"/><Relationship Id="rId8" Type="http://schemas.openxmlformats.org/officeDocument/2006/relationships/image" Target="../media/image58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wmf"/><Relationship Id="rId3" Type="http://schemas.openxmlformats.org/officeDocument/2006/relationships/image" Target="../media/image61.wmf"/><Relationship Id="rId4" Type="http://schemas.openxmlformats.org/officeDocument/2006/relationships/image" Target="../media/image62.wmf"/><Relationship Id="rId5" Type="http://schemas.openxmlformats.org/officeDocument/2006/relationships/image" Target="../media/image63.wmf"/><Relationship Id="rId6" Type="http://schemas.openxmlformats.org/officeDocument/2006/relationships/image" Target="../media/image64.wmf"/><Relationship Id="rId7" Type="http://schemas.openxmlformats.org/officeDocument/2006/relationships/image" Target="../media/image65.wmf"/><Relationship Id="rId8" Type="http://schemas.openxmlformats.org/officeDocument/2006/relationships/image" Target="../media/image66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8" Type="http://schemas.openxmlformats.org/officeDocument/2006/relationships/image" Target="../media/image74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5.wmf"/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5" Type="http://schemas.openxmlformats.org/officeDocument/2006/relationships/image" Target="../media/image83.wmf"/><Relationship Id="rId6" Type="http://schemas.openxmlformats.org/officeDocument/2006/relationships/image" Target="../media/image84.wmf"/><Relationship Id="rId7" Type="http://schemas.openxmlformats.org/officeDocument/2006/relationships/image" Target="../media/image85.wmf"/><Relationship Id="rId8" Type="http://schemas.openxmlformats.org/officeDocument/2006/relationships/image" Target="../media/image86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5" Type="http://schemas.openxmlformats.org/officeDocument/2006/relationships/image" Target="../media/image91.wmf"/><Relationship Id="rId6" Type="http://schemas.openxmlformats.org/officeDocument/2006/relationships/image" Target="../media/image92.wmf"/><Relationship Id="rId7" Type="http://schemas.openxmlformats.org/officeDocument/2006/relationships/image" Target="../media/image93.wmf"/><Relationship Id="rId8" Type="http://schemas.openxmlformats.org/officeDocument/2006/relationships/image" Target="../media/image94.wmf"/><Relationship Id="rId9" Type="http://schemas.openxmlformats.org/officeDocument/2006/relationships/image" Target="../media/image95.wmf"/><Relationship Id="rId10" Type="http://schemas.openxmlformats.org/officeDocument/2006/relationships/image" Target="../media/image96.wmf"/><Relationship Id="rId11" Type="http://schemas.openxmlformats.org/officeDocument/2006/relationships/image" Target="../media/image97.wmf"/><Relationship Id="rId12" Type="http://schemas.openxmlformats.org/officeDocument/2006/relationships/image" Target="../media/image98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Relationship Id="rId3" Type="http://schemas.openxmlformats.org/officeDocument/2006/relationships/image" Target="../media/image101.wmf"/><Relationship Id="rId4" Type="http://schemas.openxmlformats.org/officeDocument/2006/relationships/image" Target="../media/image102.wmf"/><Relationship Id="rId5" Type="http://schemas.openxmlformats.org/officeDocument/2006/relationships/image" Target="../media/image103.wmf"/><Relationship Id="rId6" Type="http://schemas.openxmlformats.org/officeDocument/2006/relationships/image" Target="../media/image104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image" Target="../media/image109.wmf"/><Relationship Id="rId6" Type="http://schemas.openxmlformats.org/officeDocument/2006/relationships/image" Target="../media/image110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image" Target="../media/image112.wmf"/><Relationship Id="rId3" Type="http://schemas.openxmlformats.org/officeDocument/2006/relationships/image" Target="../media/image113.wmf"/><Relationship Id="rId4" Type="http://schemas.openxmlformats.org/officeDocument/2006/relationships/image" Target="../media/image114.wmf"/><Relationship Id="rId5" Type="http://schemas.openxmlformats.org/officeDocument/2006/relationships/image" Target="../media/image115.wmf"/><Relationship Id="rId6" Type="http://schemas.openxmlformats.org/officeDocument/2006/relationships/image" Target="../media/image116.wmf"/><Relationship Id="rId7" Type="http://schemas.openxmlformats.org/officeDocument/2006/relationships/image" Target="../media/image117.wmf"/><Relationship Id="rId8" Type="http://schemas.openxmlformats.org/officeDocument/2006/relationships/image" Target="../media/image118.wmf"/><Relationship Id="rId9" Type="http://schemas.openxmlformats.org/officeDocument/2006/relationships/image" Target="../media/image119.wmf"/><Relationship Id="rId10" Type="http://schemas.openxmlformats.org/officeDocument/2006/relationships/image" Target="../media/image120.wmf"/><Relationship Id="rId11" Type="http://schemas.openxmlformats.org/officeDocument/2006/relationships/image" Target="../media/image121.wmf"/><Relationship Id="rId12" Type="http://schemas.openxmlformats.org/officeDocument/2006/relationships/image" Target="../media/image122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image" Target="../media/image124.wmf"/><Relationship Id="rId3" Type="http://schemas.openxmlformats.org/officeDocument/2006/relationships/image" Target="../media/image125.wmf"/><Relationship Id="rId4" Type="http://schemas.openxmlformats.org/officeDocument/2006/relationships/image" Target="../media/image126.wmf"/><Relationship Id="rId5" Type="http://schemas.openxmlformats.org/officeDocument/2006/relationships/image" Target="../media/image127.wmf"/><Relationship Id="rId6" Type="http://schemas.openxmlformats.org/officeDocument/2006/relationships/image" Target="../media/image128.wmf"/><Relationship Id="rId7" Type="http://schemas.openxmlformats.org/officeDocument/2006/relationships/image" Target="../media/image129.wmf"/><Relationship Id="rId8" Type="http://schemas.openxmlformats.org/officeDocument/2006/relationships/image" Target="../media/image130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1.wmf"/><Relationship Id="rId2" Type="http://schemas.openxmlformats.org/officeDocument/2006/relationships/image" Target="../media/image132.wmf"/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5" Type="http://schemas.openxmlformats.org/officeDocument/2006/relationships/image" Target="../media/image135.wmf"/><Relationship Id="rId6" Type="http://schemas.openxmlformats.org/officeDocument/2006/relationships/image" Target="../media/image136.wmf"/><Relationship Id="rId7" Type="http://schemas.openxmlformats.org/officeDocument/2006/relationships/image" Target="../media/image137.wmf"/><Relationship Id="rId8" Type="http://schemas.openxmlformats.org/officeDocument/2006/relationships/image" Target="../media/image138.wmf"/><Relationship Id="rId9" Type="http://schemas.openxmlformats.org/officeDocument/2006/relationships/image" Target="../media/image139.wmf"/><Relationship Id="rId10" Type="http://schemas.openxmlformats.org/officeDocument/2006/relationships/image" Target="../media/image140.wmf"/><Relationship Id="rId11" Type="http://schemas.openxmlformats.org/officeDocument/2006/relationships/image" Target="../media/image141.wmf"/><Relationship Id="rId12" Type="http://schemas.openxmlformats.org/officeDocument/2006/relationships/image" Target="../media/image142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3.wmf"/><Relationship Id="rId2" Type="http://schemas.openxmlformats.org/officeDocument/2006/relationships/image" Target="../media/image144.wmf"/><Relationship Id="rId3" Type="http://schemas.openxmlformats.org/officeDocument/2006/relationships/image" Target="../media/image145.wmf"/><Relationship Id="rId4" Type="http://schemas.openxmlformats.org/officeDocument/2006/relationships/image" Target="../media/image146.wmf"/><Relationship Id="rId5" Type="http://schemas.openxmlformats.org/officeDocument/2006/relationships/image" Target="../media/image147.wmf"/><Relationship Id="rId6" Type="http://schemas.openxmlformats.org/officeDocument/2006/relationships/image" Target="../media/image148.wmf"/><Relationship Id="rId7" Type="http://schemas.openxmlformats.org/officeDocument/2006/relationships/image" Target="../media/image149.wmf"/><Relationship Id="rId8" Type="http://schemas.openxmlformats.org/officeDocument/2006/relationships/image" Target="../media/image150.wmf"/><Relationship Id="rId9" Type="http://schemas.openxmlformats.org/officeDocument/2006/relationships/image" Target="../media/image151.wmf"/><Relationship Id="rId10" Type="http://schemas.openxmlformats.org/officeDocument/2006/relationships/image" Target="../media/image152.wmf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3.wmf"/><Relationship Id="rId2" Type="http://schemas.openxmlformats.org/officeDocument/2006/relationships/image" Target="../media/image154.wmf"/><Relationship Id="rId3" Type="http://schemas.openxmlformats.org/officeDocument/2006/relationships/image" Target="../media/image155.wmf"/><Relationship Id="rId4" Type="http://schemas.openxmlformats.org/officeDocument/2006/relationships/image" Target="../media/image156.wmf"/><Relationship Id="rId5" Type="http://schemas.openxmlformats.org/officeDocument/2006/relationships/image" Target="../media/image157.wmf"/><Relationship Id="rId6" Type="http://schemas.openxmlformats.org/officeDocument/2006/relationships/image" Target="../media/image158.wmf"/><Relationship Id="rId7" Type="http://schemas.openxmlformats.org/officeDocument/2006/relationships/image" Target="../media/image159.wmf"/><Relationship Id="rId8" Type="http://schemas.openxmlformats.org/officeDocument/2006/relationships/image" Target="../media/image160.wmf"/><Relationship Id="rId9" Type="http://schemas.openxmlformats.org/officeDocument/2006/relationships/image" Target="../media/image161.wmf"/><Relationship Id="rId10" Type="http://schemas.openxmlformats.org/officeDocument/2006/relationships/image" Target="../media/image162.wmf"/><Relationship Id="rId11" Type="http://schemas.openxmlformats.org/officeDocument/2006/relationships/image" Target="../media/image163.wmf"/><Relationship Id="rId12" Type="http://schemas.openxmlformats.org/officeDocument/2006/relationships/image" Target="../media/image164.wmf"/><Relationship Id="rId13" Type="http://schemas.openxmlformats.org/officeDocument/2006/relationships/image" Target="../media/image165.wmf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6.wmf"/><Relationship Id="rId2" Type="http://schemas.openxmlformats.org/officeDocument/2006/relationships/image" Target="../media/image167.wmf"/><Relationship Id="rId3" Type="http://schemas.openxmlformats.org/officeDocument/2006/relationships/image" Target="../media/image168.wmf"/><Relationship Id="rId4" Type="http://schemas.openxmlformats.org/officeDocument/2006/relationships/image" Target="../media/image169.wmf"/><Relationship Id="rId5" Type="http://schemas.openxmlformats.org/officeDocument/2006/relationships/image" Target="../media/image170.wmf"/><Relationship Id="rId6" Type="http://schemas.openxmlformats.org/officeDocument/2006/relationships/image" Target="../media/image171.wmf"/><Relationship Id="rId7" Type="http://schemas.openxmlformats.org/officeDocument/2006/relationships/image" Target="../media/image172.wmf"/><Relationship Id="rId8" Type="http://schemas.openxmlformats.org/officeDocument/2006/relationships/image" Target="../media/image173.wmf"/><Relationship Id="rId9" Type="http://schemas.openxmlformats.org/officeDocument/2006/relationships/image" Target="../media/image174.wmf"/><Relationship Id="rId10" Type="http://schemas.openxmlformats.org/officeDocument/2006/relationships/image" Target="../media/image175.wmf"/><Relationship Id="rId11" Type="http://schemas.openxmlformats.org/officeDocument/2006/relationships/image" Target="../media/image176.wmf"/><Relationship Id="rId12" Type="http://schemas.openxmlformats.org/officeDocument/2006/relationships/image" Target="../media/image177.wmf"/><Relationship Id="rId13" Type="http://schemas.openxmlformats.org/officeDocument/2006/relationships/image" Target="../media/image178.wmf"/><Relationship Id="rId14" Type="http://schemas.openxmlformats.org/officeDocument/2006/relationships/image" Target="../media/image179.wmf"/><Relationship Id="rId15" Type="http://schemas.openxmlformats.org/officeDocument/2006/relationships/image" Target="../media/image180.wmf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1.wmf"/><Relationship Id="rId2" Type="http://schemas.openxmlformats.org/officeDocument/2006/relationships/image" Target="../media/image182.wmf"/><Relationship Id="rId3" Type="http://schemas.openxmlformats.org/officeDocument/2006/relationships/image" Target="../media/image183.wmf"/><Relationship Id="rId4" Type="http://schemas.openxmlformats.org/officeDocument/2006/relationships/image" Target="../media/image184.wmf"/><Relationship Id="rId5" Type="http://schemas.openxmlformats.org/officeDocument/2006/relationships/image" Target="../media/image185.wmf"/><Relationship Id="rId6" Type="http://schemas.openxmlformats.org/officeDocument/2006/relationships/image" Target="../media/image186.wmf"/><Relationship Id="rId7" Type="http://schemas.openxmlformats.org/officeDocument/2006/relationships/image" Target="../media/image187.wmf"/><Relationship Id="rId8" Type="http://schemas.openxmlformats.org/officeDocument/2006/relationships/image" Target="../media/image188.wmf"/><Relationship Id="rId9" Type="http://schemas.openxmlformats.org/officeDocument/2006/relationships/image" Target="../media/image189.wmf"/><Relationship Id="rId10" Type="http://schemas.openxmlformats.org/officeDocument/2006/relationships/image" Target="../media/image190.wmf"/><Relationship Id="rId11" Type="http://schemas.openxmlformats.org/officeDocument/2006/relationships/image" Target="../media/image191.wmf"/><Relationship Id="rId12" Type="http://schemas.openxmlformats.org/officeDocument/2006/relationships/image" Target="../media/image192.wmf"/><Relationship Id="rId13" Type="http://schemas.openxmlformats.org/officeDocument/2006/relationships/image" Target="../media/image193.wmf"/><Relationship Id="rId14" Type="http://schemas.openxmlformats.org/officeDocument/2006/relationships/image" Target="../media/image194.wmf"/><Relationship Id="rId15" Type="http://schemas.openxmlformats.org/officeDocument/2006/relationships/image" Target="../media/image195.wmf"/><Relationship Id="rId16" Type="http://schemas.openxmlformats.org/officeDocument/2006/relationships/image" Target="../media/image196.wmf"/><Relationship Id="rId17" Type="http://schemas.openxmlformats.org/officeDocument/2006/relationships/image" Target="../media/image197.wmf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8.wmf"/><Relationship Id="rId2" Type="http://schemas.openxmlformats.org/officeDocument/2006/relationships/image" Target="../media/image199.wmf"/><Relationship Id="rId3" Type="http://schemas.openxmlformats.org/officeDocument/2006/relationships/image" Target="../media/image200.wmf"/><Relationship Id="rId4" Type="http://schemas.openxmlformats.org/officeDocument/2006/relationships/image" Target="../media/image201.wmf"/><Relationship Id="rId5" Type="http://schemas.openxmlformats.org/officeDocument/2006/relationships/image" Target="../media/image202.wmf"/><Relationship Id="rId6" Type="http://schemas.openxmlformats.org/officeDocument/2006/relationships/image" Target="../media/image203.wmf"/><Relationship Id="rId7" Type="http://schemas.openxmlformats.org/officeDocument/2006/relationships/image" Target="../media/image204.wmf"/><Relationship Id="rId8" Type="http://schemas.openxmlformats.org/officeDocument/2006/relationships/image" Target="../media/image205.wmf"/><Relationship Id="rId9" Type="http://schemas.openxmlformats.org/officeDocument/2006/relationships/image" Target="../media/image206.wmf"/><Relationship Id="rId10" Type="http://schemas.openxmlformats.org/officeDocument/2006/relationships/image" Target="../media/image207.wmf"/><Relationship Id="rId11" Type="http://schemas.openxmlformats.org/officeDocument/2006/relationships/image" Target="../media/image208.wmf"/><Relationship Id="rId12" Type="http://schemas.openxmlformats.org/officeDocument/2006/relationships/image" Target="../media/image209.wmf"/><Relationship Id="rId13" Type="http://schemas.openxmlformats.org/officeDocument/2006/relationships/image" Target="../media/image210.wmf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1.wmf"/><Relationship Id="rId2" Type="http://schemas.openxmlformats.org/officeDocument/2006/relationships/image" Target="../media/image212.wmf"/><Relationship Id="rId3" Type="http://schemas.openxmlformats.org/officeDocument/2006/relationships/image" Target="../media/image213.wmf"/><Relationship Id="rId4" Type="http://schemas.openxmlformats.org/officeDocument/2006/relationships/image" Target="../media/image214.wmf"/><Relationship Id="rId5" Type="http://schemas.openxmlformats.org/officeDocument/2006/relationships/image" Target="../media/image215.wmf"/><Relationship Id="rId6" Type="http://schemas.openxmlformats.org/officeDocument/2006/relationships/image" Target="../media/image216.wmf"/><Relationship Id="rId7" Type="http://schemas.openxmlformats.org/officeDocument/2006/relationships/image" Target="../media/image217.wmf"/><Relationship Id="rId8" Type="http://schemas.openxmlformats.org/officeDocument/2006/relationships/image" Target="../media/image218.wmf"/><Relationship Id="rId9" Type="http://schemas.openxmlformats.org/officeDocument/2006/relationships/image" Target="../media/image219.wmf"/><Relationship Id="rId10" Type="http://schemas.openxmlformats.org/officeDocument/2006/relationships/image" Target="../media/image220.wmf"/><Relationship Id="rId11" Type="http://schemas.openxmlformats.org/officeDocument/2006/relationships/image" Target="../media/image221.wmf"/><Relationship Id="rId12" Type="http://schemas.openxmlformats.org/officeDocument/2006/relationships/image" Target="../media/image222.wmf"/><Relationship Id="rId13" Type="http://schemas.openxmlformats.org/officeDocument/2006/relationships/image" Target="../media/image223.wmf"/><Relationship Id="rId14" Type="http://schemas.openxmlformats.org/officeDocument/2006/relationships/image" Target="../media/image224.wmf"/><Relationship Id="rId15" Type="http://schemas.openxmlformats.org/officeDocument/2006/relationships/image" Target="../media/image225.wmf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26.wmf"/><Relationship Id="rId2" Type="http://schemas.openxmlformats.org/officeDocument/2006/relationships/image" Target="../media/image227.wmf"/><Relationship Id="rId3" Type="http://schemas.openxmlformats.org/officeDocument/2006/relationships/image" Target="../media/image228.wmf"/><Relationship Id="rId4" Type="http://schemas.openxmlformats.org/officeDocument/2006/relationships/image" Target="../media/image229.wmf"/><Relationship Id="rId5" Type="http://schemas.openxmlformats.org/officeDocument/2006/relationships/image" Target="../media/image230.wmf"/><Relationship Id="rId6" Type="http://schemas.openxmlformats.org/officeDocument/2006/relationships/image" Target="../media/image231.wmf"/><Relationship Id="rId7" Type="http://schemas.openxmlformats.org/officeDocument/2006/relationships/image" Target="../media/image232.wmf"/><Relationship Id="rId8" Type="http://schemas.openxmlformats.org/officeDocument/2006/relationships/image" Target="../media/image233.wmf"/><Relationship Id="rId9" Type="http://schemas.openxmlformats.org/officeDocument/2006/relationships/image" Target="../media/image234.wmf"/><Relationship Id="rId10" Type="http://schemas.openxmlformats.org/officeDocument/2006/relationships/image" Target="../media/image235.wmf"/><Relationship Id="rId11" Type="http://schemas.openxmlformats.org/officeDocument/2006/relationships/image" Target="../media/image236.wmf"/><Relationship Id="rId12" Type="http://schemas.openxmlformats.org/officeDocument/2006/relationships/image" Target="../media/image237.wmf"/><Relationship Id="rId13" Type="http://schemas.openxmlformats.org/officeDocument/2006/relationships/image" Target="../media/image238.wmf"/><Relationship Id="rId14" Type="http://schemas.openxmlformats.org/officeDocument/2006/relationships/image" Target="../media/image239.wmf"/><Relationship Id="rId15" Type="http://schemas.openxmlformats.org/officeDocument/2006/relationships/image" Target="../media/image240.wmf"/><Relationship Id="rId16" Type="http://schemas.openxmlformats.org/officeDocument/2006/relationships/image" Target="../media/image241.wmf"/><Relationship Id="rId17" Type="http://schemas.openxmlformats.org/officeDocument/2006/relationships/image" Target="../media/image242.wmf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43.wmf"/><Relationship Id="rId2" Type="http://schemas.openxmlformats.org/officeDocument/2006/relationships/image" Target="../media/image244.wmf"/><Relationship Id="rId3" Type="http://schemas.openxmlformats.org/officeDocument/2006/relationships/image" Target="../media/image245.wmf"/><Relationship Id="rId4" Type="http://schemas.openxmlformats.org/officeDocument/2006/relationships/image" Target="../media/image24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47.wmf"/><Relationship Id="rId2" Type="http://schemas.openxmlformats.org/officeDocument/2006/relationships/image" Target="../media/image248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49.wmf"/><Relationship Id="rId2" Type="http://schemas.openxmlformats.org/officeDocument/2006/relationships/image" Target="../media/image250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51.wmf"/><Relationship Id="rId2" Type="http://schemas.openxmlformats.org/officeDocument/2006/relationships/image" Target="../media/image252.wmf"/><Relationship Id="rId3" Type="http://schemas.openxmlformats.org/officeDocument/2006/relationships/image" Target="../media/image253.wmf"/><Relationship Id="rId4" Type="http://schemas.openxmlformats.org/officeDocument/2006/relationships/image" Target="../media/image254.wmf"/><Relationship Id="rId5" Type="http://schemas.openxmlformats.org/officeDocument/2006/relationships/image" Target="../media/image255.wmf"/><Relationship Id="rId6" Type="http://schemas.openxmlformats.org/officeDocument/2006/relationships/image" Target="../media/image256.wmf"/><Relationship Id="rId7" Type="http://schemas.openxmlformats.org/officeDocument/2006/relationships/image" Target="../media/image257.wmf"/><Relationship Id="rId8" Type="http://schemas.openxmlformats.org/officeDocument/2006/relationships/image" Target="../media/image258.wmf"/><Relationship Id="rId9" Type="http://schemas.openxmlformats.org/officeDocument/2006/relationships/image" Target="../media/image259.wmf"/><Relationship Id="rId10" Type="http://schemas.openxmlformats.org/officeDocument/2006/relationships/image" Target="../media/image260.wmf"/><Relationship Id="rId11" Type="http://schemas.openxmlformats.org/officeDocument/2006/relationships/image" Target="../media/image261.wmf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62.wmf"/><Relationship Id="rId2" Type="http://schemas.openxmlformats.org/officeDocument/2006/relationships/image" Target="../media/image263.wmf"/><Relationship Id="rId3" Type="http://schemas.openxmlformats.org/officeDocument/2006/relationships/image" Target="../media/image264.wm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65.wmf"/><Relationship Id="rId2" Type="http://schemas.openxmlformats.org/officeDocument/2006/relationships/image" Target="../media/image266.wmf"/><Relationship Id="rId3" Type="http://schemas.openxmlformats.org/officeDocument/2006/relationships/image" Target="../media/image267.wmf"/><Relationship Id="rId4" Type="http://schemas.openxmlformats.org/officeDocument/2006/relationships/image" Target="../media/image268.wmf"/><Relationship Id="rId5" Type="http://schemas.openxmlformats.org/officeDocument/2006/relationships/image" Target="../media/image269.wmf"/><Relationship Id="rId6" Type="http://schemas.openxmlformats.org/officeDocument/2006/relationships/image" Target="../media/image270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71.wmf"/><Relationship Id="rId2" Type="http://schemas.openxmlformats.org/officeDocument/2006/relationships/image" Target="../media/image272.wmf"/><Relationship Id="rId3" Type="http://schemas.openxmlformats.org/officeDocument/2006/relationships/image" Target="../media/image273.wmf"/><Relationship Id="rId4" Type="http://schemas.openxmlformats.org/officeDocument/2006/relationships/image" Target="../media/image274.wmf"/><Relationship Id="rId5" Type="http://schemas.openxmlformats.org/officeDocument/2006/relationships/image" Target="../media/image27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76.wmf"/><Relationship Id="rId2" Type="http://schemas.openxmlformats.org/officeDocument/2006/relationships/image" Target="../media/image277.wmf"/><Relationship Id="rId3" Type="http://schemas.openxmlformats.org/officeDocument/2006/relationships/image" Target="../media/image278.wmf"/><Relationship Id="rId4" Type="http://schemas.openxmlformats.org/officeDocument/2006/relationships/image" Target="../media/image279.wmf"/><Relationship Id="rId5" Type="http://schemas.openxmlformats.org/officeDocument/2006/relationships/image" Target="../media/image28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81.wmf"/><Relationship Id="rId2" Type="http://schemas.openxmlformats.org/officeDocument/2006/relationships/image" Target="../media/image282.wmf"/><Relationship Id="rId3" Type="http://schemas.openxmlformats.org/officeDocument/2006/relationships/image" Target="../media/image283.wmf"/><Relationship Id="rId4" Type="http://schemas.openxmlformats.org/officeDocument/2006/relationships/image" Target="../media/image284.wmf"/><Relationship Id="rId5" Type="http://schemas.openxmlformats.org/officeDocument/2006/relationships/image" Target="../media/image28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86.wmf"/><Relationship Id="rId2" Type="http://schemas.openxmlformats.org/officeDocument/2006/relationships/image" Target="../media/image287.wmf"/><Relationship Id="rId3" Type="http://schemas.openxmlformats.org/officeDocument/2006/relationships/image" Target="../media/image288.wmf"/><Relationship Id="rId4" Type="http://schemas.openxmlformats.org/officeDocument/2006/relationships/image" Target="../media/image289.wmf"/><Relationship Id="rId5" Type="http://schemas.openxmlformats.org/officeDocument/2006/relationships/image" Target="../media/image290.wmf"/><Relationship Id="rId6" Type="http://schemas.openxmlformats.org/officeDocument/2006/relationships/image" Target="../media/image291.wmf"/><Relationship Id="rId7" Type="http://schemas.openxmlformats.org/officeDocument/2006/relationships/image" Target="../media/image292.wmf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93.wmf"/><Relationship Id="rId2" Type="http://schemas.openxmlformats.org/officeDocument/2006/relationships/image" Target="../media/image294.wmf"/><Relationship Id="rId3" Type="http://schemas.openxmlformats.org/officeDocument/2006/relationships/image" Target="../media/image295.wmf"/><Relationship Id="rId4" Type="http://schemas.openxmlformats.org/officeDocument/2006/relationships/image" Target="../media/image296.wmf"/><Relationship Id="rId5" Type="http://schemas.openxmlformats.org/officeDocument/2006/relationships/image" Target="../media/image297.wmf"/><Relationship Id="rId6" Type="http://schemas.openxmlformats.org/officeDocument/2006/relationships/image" Target="../media/image298.wmf"/><Relationship Id="rId7" Type="http://schemas.openxmlformats.org/officeDocument/2006/relationships/image" Target="../media/image299.wmf"/><Relationship Id="rId8" Type="http://schemas.openxmlformats.org/officeDocument/2006/relationships/image" Target="../media/image300.wmf"/><Relationship Id="rId9" Type="http://schemas.openxmlformats.org/officeDocument/2006/relationships/image" Target="../media/image301.wmf"/><Relationship Id="rId10" Type="http://schemas.openxmlformats.org/officeDocument/2006/relationships/image" Target="../media/image302.wmf"/><Relationship Id="rId11" Type="http://schemas.openxmlformats.org/officeDocument/2006/relationships/image" Target="../media/image303.wmf"/><Relationship Id="rId12" Type="http://schemas.openxmlformats.org/officeDocument/2006/relationships/image" Target="../media/image304.wmf"/><Relationship Id="rId13" Type="http://schemas.openxmlformats.org/officeDocument/2006/relationships/image" Target="../media/image305.wmf"/><Relationship Id="rId14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06.wmf"/><Relationship Id="rId2" Type="http://schemas.openxmlformats.org/officeDocument/2006/relationships/image" Target="../media/image307.wmf"/><Relationship Id="rId3" Type="http://schemas.openxmlformats.org/officeDocument/2006/relationships/image" Target="../media/image308.wmf"/><Relationship Id="rId4" Type="http://schemas.openxmlformats.org/officeDocument/2006/relationships/image" Target="../media/image309.wmf"/><Relationship Id="rId5" Type="http://schemas.openxmlformats.org/officeDocument/2006/relationships/image" Target="../media/image310.wmf"/><Relationship Id="rId6" Type="http://schemas.openxmlformats.org/officeDocument/2006/relationships/image" Target="../media/image311.wmf"/><Relationship Id="rId7" Type="http://schemas.openxmlformats.org/officeDocument/2006/relationships/image" Target="../media/image312.wmf"/><Relationship Id="rId8" Type="http://schemas.openxmlformats.org/officeDocument/2006/relationships/image" Target="../media/image313.wmf"/><Relationship Id="rId9" Type="http://schemas.openxmlformats.org/officeDocument/2006/relationships/image" Target="../media/image314.wmf"/><Relationship Id="rId10" Type="http://schemas.openxmlformats.org/officeDocument/2006/relationships/image" Target="../media/image315.wmf"/><Relationship Id="rId11" Type="http://schemas.openxmlformats.org/officeDocument/2006/relationships/image" Target="../media/image316.wmf"/><Relationship Id="rId12" Type="http://schemas.openxmlformats.org/officeDocument/2006/relationships/image" Target="../media/image317.wmf"/><Relationship Id="rId1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18.wmf"/><Relationship Id="rId2" Type="http://schemas.openxmlformats.org/officeDocument/2006/relationships/image" Target="../media/image319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png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188000" y="2133000"/>
            <a:ext cx="70563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RL@Coursera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week 2</a:t>
            </a:r>
            <a:br/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 Global optimality: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discounted return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467640" y="3761280"/>
            <a:ext cx="4824000" cy="208296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2"/>
          <a:stretch/>
        </p:blipFill>
        <p:spPr>
          <a:xfrm>
            <a:off x="5610600" y="3738600"/>
            <a:ext cx="2448000" cy="20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makes sums finite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28000" y="910800"/>
            <a:ext cx="770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Maximal return for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213520" y="2789640"/>
            <a:ext cx="37504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changes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optimization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task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and its solution!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05" name="Picture 13" descr=""/>
          <p:cNvPicPr/>
          <p:nvPr/>
        </p:nvPicPr>
        <p:blipFill>
          <a:blip r:embed="rId1"/>
          <a:stretch/>
        </p:blipFill>
        <p:spPr>
          <a:xfrm>
            <a:off x="436680" y="2728080"/>
            <a:ext cx="4991400" cy="3732480"/>
          </a:xfrm>
          <a:prstGeom prst="rect">
            <a:avLst/>
          </a:prstGeom>
          <a:ln>
            <a:noFill/>
          </a:ln>
        </p:spPr>
      </p:pic>
      <p:graphicFrame>
        <p:nvGraphicFramePr>
          <p:cNvPr id="106" name="Table 4"/>
          <p:cNvGraphicFramePr/>
          <p:nvPr/>
        </p:nvGraphicFramePr>
        <p:xfrm>
          <a:off x="4968000" y="1026000"/>
          <a:ext cx="3599640" cy="1367640"/>
        </p:xfrm>
        <a:graphic>
          <a:graphicData uri="http://schemas.openxmlformats.org/drawingml/2006/table">
            <a:tbl>
              <a:tblPr/>
              <a:tblGrid>
                <a:gridCol w="900000"/>
                <a:gridCol w="900000"/>
                <a:gridCol w="900000"/>
                <a:gridCol w="900000"/>
              </a:tblGrid>
              <a:tr h="684000">
                <a:tc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0.95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0.99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</a:tr>
              <a:tr h="684000">
                <a:tc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10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20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100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</a:tr>
            </a:tbl>
          </a:graphicData>
        </a:graphic>
      </p:graphicFrame>
      <p:pic>
        <p:nvPicPr>
          <p:cNvPr id="107" name="Picture 2" descr=""/>
          <p:cNvPicPr/>
          <p:nvPr/>
        </p:nvPicPr>
        <p:blipFill>
          <a:blip r:embed="rId2"/>
          <a:stretch/>
        </p:blipFill>
        <p:spPr>
          <a:xfrm>
            <a:off x="972000" y="1512000"/>
            <a:ext cx="3187440" cy="1002960"/>
          </a:xfrm>
          <a:prstGeom prst="rect">
            <a:avLst/>
          </a:prstGeom>
          <a:ln>
            <a:noFill/>
          </a:ln>
        </p:spPr>
      </p:pic>
      <p:pic>
        <p:nvPicPr>
          <p:cNvPr id="108" name="Picture 3" descr=""/>
          <p:cNvPicPr/>
          <p:nvPr/>
        </p:nvPicPr>
        <p:blipFill>
          <a:blip r:embed="rId3"/>
          <a:stretch/>
        </p:blipFill>
        <p:spPr>
          <a:xfrm>
            <a:off x="5320800" y="1268640"/>
            <a:ext cx="202680" cy="24084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4"/>
          <a:stretch/>
        </p:blipFill>
        <p:spPr>
          <a:xfrm>
            <a:off x="5018400" y="1753200"/>
            <a:ext cx="777240" cy="58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is inherent to humans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28000" y="910800"/>
            <a:ext cx="7704000" cy="21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Quasi-hyperbolic</a:t>
            </a:r>
            <a:endParaRPr b="0" lang="nl-NL" sz="2400" spc="-1" strike="noStrike">
              <a:latin typeface="Arial"/>
            </a:endParaRPr>
          </a:p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Hyperbolic discounting</a:t>
            </a: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3772080" y="910800"/>
            <a:ext cx="1599840" cy="406080"/>
          </a:xfrm>
          <a:prstGeom prst="rect">
            <a:avLst/>
          </a:prstGeom>
          <a:ln>
            <a:noFill/>
          </a:ln>
        </p:spPr>
      </p:pic>
      <p:pic>
        <p:nvPicPr>
          <p:cNvPr id="113" name="Picture 3" descr=""/>
          <p:cNvPicPr/>
          <p:nvPr/>
        </p:nvPicPr>
        <p:blipFill>
          <a:blip r:embed="rId2"/>
          <a:stretch/>
        </p:blipFill>
        <p:spPr>
          <a:xfrm>
            <a:off x="4572000" y="1348920"/>
            <a:ext cx="2082600" cy="799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396360" y="5858280"/>
            <a:ext cx="8640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Laibson, D. (1997). Golden eggs and hyperbolic discounting.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The Quarterly Journal of Economics, 112(2), 443-478.</a:t>
            </a:r>
            <a:endParaRPr b="0" lang="nl-NL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843640" y="3909240"/>
            <a:ext cx="1872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is inherent to humans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828000" y="910800"/>
            <a:ext cx="770400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Quasi-hyperbolic</a:t>
            </a:r>
            <a:endParaRPr b="0" lang="nl-NL" sz="2400" spc="-1" strike="noStrike">
              <a:latin typeface="Arial"/>
            </a:endParaRPr>
          </a:p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Hyperbolic discounting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Mathematical convenience  </a:t>
            </a: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3772080" y="910800"/>
            <a:ext cx="1599840" cy="406080"/>
          </a:xfrm>
          <a:prstGeom prst="rect">
            <a:avLst/>
          </a:prstGeom>
          <a:ln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4572000" y="1348920"/>
            <a:ext cx="2082600" cy="79992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"/>
          <p:cNvPicPr/>
          <p:nvPr/>
        </p:nvPicPr>
        <p:blipFill>
          <a:blip r:embed="rId3"/>
          <a:stretch/>
        </p:blipFill>
        <p:spPr>
          <a:xfrm>
            <a:off x="2530800" y="3945240"/>
            <a:ext cx="2120400" cy="34272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4680360" y="4523040"/>
            <a:ext cx="3302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Remember this one!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We will need it later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 rot="10800000">
            <a:off x="4680360" y="4938480"/>
            <a:ext cx="899640" cy="645120"/>
          </a:xfrm>
          <a:prstGeom prst="bentConnector2">
            <a:avLst/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6"/>
          <p:cNvSpPr/>
          <p:nvPr/>
        </p:nvSpPr>
        <p:spPr>
          <a:xfrm>
            <a:off x="396360" y="5858280"/>
            <a:ext cx="8640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Laibson, D. (1997). Golden eggs and hyperbolic discounting.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The Quarterly Journal of Economics, 112(2), 443-478.</a:t>
            </a:r>
            <a:endParaRPr b="0" lang="nl-NL" sz="1400" spc="-1" strike="noStrike">
              <a:latin typeface="Arial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4"/>
          <a:stretch/>
        </p:blipFill>
        <p:spPr>
          <a:xfrm>
            <a:off x="2044800" y="3283200"/>
            <a:ext cx="5181120" cy="40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28000" y="910800"/>
            <a:ext cx="77040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8" descr=""/>
          <p:cNvPicPr/>
          <p:nvPr/>
        </p:nvPicPr>
        <p:blipFill>
          <a:blip r:embed="rId1"/>
          <a:stretch/>
        </p:blipFill>
        <p:spPr>
          <a:xfrm>
            <a:off x="2636640" y="3224880"/>
            <a:ext cx="1854000" cy="3679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6371640" y="1082880"/>
            <a:ext cx="1368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" y="910800"/>
            <a:ext cx="770400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how long does this effect lasts?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00960" y="1464840"/>
            <a:ext cx="6202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Action indirectly affects future rewards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828000" y="5735160"/>
            <a:ext cx="7567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 is expected return under stationary end-of-effect model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 flipV="1">
            <a:off x="5887800" y="1464840"/>
            <a:ext cx="1115640" cy="357120"/>
          </a:xfrm>
          <a:prstGeom prst="bentConnector3">
            <a:avLst>
              <a:gd name="adj1" fmla="val 99570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Picture 26" descr=""/>
          <p:cNvPicPr/>
          <p:nvPr/>
        </p:nvPicPr>
        <p:blipFill>
          <a:blip r:embed="rId2"/>
          <a:stretch/>
        </p:blipFill>
        <p:spPr>
          <a:xfrm>
            <a:off x="2093040" y="2689560"/>
            <a:ext cx="5790960" cy="406080"/>
          </a:xfrm>
          <a:prstGeom prst="rect">
            <a:avLst/>
          </a:prstGeom>
          <a:ln>
            <a:noFill/>
          </a:ln>
        </p:spPr>
      </p:pic>
      <p:pic>
        <p:nvPicPr>
          <p:cNvPr id="135" name="Picture 30" descr=""/>
          <p:cNvPicPr/>
          <p:nvPr/>
        </p:nvPicPr>
        <p:blipFill>
          <a:blip r:embed="rId3"/>
          <a:stretch/>
        </p:blipFill>
        <p:spPr>
          <a:xfrm>
            <a:off x="3015720" y="4879800"/>
            <a:ext cx="1891800" cy="1041120"/>
          </a:xfrm>
          <a:prstGeom prst="rect">
            <a:avLst/>
          </a:prstGeom>
          <a:ln>
            <a:noFill/>
          </a:ln>
        </p:spPr>
      </p:pic>
      <p:pic>
        <p:nvPicPr>
          <p:cNvPr id="136" name="Picture 31" descr=""/>
          <p:cNvPicPr/>
          <p:nvPr/>
        </p:nvPicPr>
        <p:blipFill>
          <a:blip r:embed="rId4"/>
          <a:stretch/>
        </p:blipFill>
        <p:spPr>
          <a:xfrm>
            <a:off x="3015720" y="4884840"/>
            <a:ext cx="367920" cy="5040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5"/>
          <a:stretch/>
        </p:blipFill>
        <p:spPr>
          <a:xfrm>
            <a:off x="3015720" y="3738600"/>
            <a:ext cx="3085920" cy="367920"/>
          </a:xfrm>
          <a:prstGeom prst="rect">
            <a:avLst/>
          </a:prstGeom>
          <a:ln>
            <a:noFill/>
          </a:ln>
        </p:spPr>
      </p:pic>
      <p:pic>
        <p:nvPicPr>
          <p:cNvPr id="138" name="Picture 3" descr=""/>
          <p:cNvPicPr/>
          <p:nvPr/>
        </p:nvPicPr>
        <p:blipFill>
          <a:blip r:embed="rId6"/>
          <a:stretch/>
        </p:blipFill>
        <p:spPr>
          <a:xfrm>
            <a:off x="3015720" y="4269600"/>
            <a:ext cx="41144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3" descr=""/>
          <p:cNvPicPr/>
          <p:nvPr/>
        </p:nvPicPr>
        <p:blipFill>
          <a:blip r:embed="rId1"/>
          <a:stretch/>
        </p:blipFill>
        <p:spPr>
          <a:xfrm>
            <a:off x="3015720" y="4879800"/>
            <a:ext cx="1891800" cy="1041120"/>
          </a:xfrm>
          <a:prstGeom prst="rect">
            <a:avLst/>
          </a:prstGeom>
          <a:ln>
            <a:noFill/>
          </a:ln>
        </p:spPr>
      </p:pic>
      <p:pic>
        <p:nvPicPr>
          <p:cNvPr id="140" name="Picture 24" descr=""/>
          <p:cNvPicPr/>
          <p:nvPr/>
        </p:nvPicPr>
        <p:blipFill>
          <a:blip r:embed="rId2"/>
          <a:stretch/>
        </p:blipFill>
        <p:spPr>
          <a:xfrm>
            <a:off x="3015720" y="3738600"/>
            <a:ext cx="3085920" cy="367920"/>
          </a:xfrm>
          <a:prstGeom prst="rect">
            <a:avLst/>
          </a:prstGeom>
          <a:ln>
            <a:noFill/>
          </a:ln>
        </p:spPr>
      </p:pic>
      <p:pic>
        <p:nvPicPr>
          <p:cNvPr id="141" name="Picture 25" descr=""/>
          <p:cNvPicPr/>
          <p:nvPr/>
        </p:nvPicPr>
        <p:blipFill>
          <a:blip r:embed="rId3"/>
          <a:stretch/>
        </p:blipFill>
        <p:spPr>
          <a:xfrm>
            <a:off x="3015720" y="4269600"/>
            <a:ext cx="4114440" cy="418680"/>
          </a:xfrm>
          <a:prstGeom prst="rect">
            <a:avLst/>
          </a:prstGeom>
          <a:ln>
            <a:noFill/>
          </a:ln>
        </p:spPr>
      </p:pic>
      <p:pic>
        <p:nvPicPr>
          <p:cNvPr id="142" name="Picture 28" descr=""/>
          <p:cNvPicPr/>
          <p:nvPr/>
        </p:nvPicPr>
        <p:blipFill>
          <a:blip r:embed="rId4"/>
          <a:stretch/>
        </p:blipFill>
        <p:spPr>
          <a:xfrm>
            <a:off x="2636640" y="3224880"/>
            <a:ext cx="1854000" cy="36792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6371640" y="1082880"/>
            <a:ext cx="1368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" y="910800"/>
            <a:ext cx="770400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how long does this effect last?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300960" y="1464840"/>
            <a:ext cx="6202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Action indirectly affects future rewards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828000" y="5735160"/>
            <a:ext cx="7567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 is expected return under stationary end-of-effect model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 flipV="1">
            <a:off x="5887800" y="1464840"/>
            <a:ext cx="1115640" cy="357120"/>
          </a:xfrm>
          <a:prstGeom prst="bentConnector3">
            <a:avLst>
              <a:gd name="adj1" fmla="val 99570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26" descr=""/>
          <p:cNvPicPr/>
          <p:nvPr/>
        </p:nvPicPr>
        <p:blipFill>
          <a:blip r:embed="rId5"/>
          <a:stretch/>
        </p:blipFill>
        <p:spPr>
          <a:xfrm>
            <a:off x="2093040" y="2689560"/>
            <a:ext cx="5790960" cy="406080"/>
          </a:xfrm>
          <a:prstGeom prst="rect">
            <a:avLst/>
          </a:prstGeom>
          <a:ln>
            <a:noFill/>
          </a:ln>
        </p:spPr>
      </p:pic>
      <p:sp>
        <p:nvSpPr>
          <p:cNvPr id="150" name="CustomShape 7"/>
          <p:cNvSpPr/>
          <p:nvPr/>
        </p:nvSpPr>
        <p:spPr>
          <a:xfrm>
            <a:off x="309240" y="3475080"/>
            <a:ext cx="2041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“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End of effect” probability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6896160" y="3047040"/>
            <a:ext cx="20703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“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Effect continuation” probability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4348080" y="3755520"/>
            <a:ext cx="25020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0"/>
          <p:cNvSpPr/>
          <p:nvPr/>
        </p:nvSpPr>
        <p:spPr>
          <a:xfrm>
            <a:off x="3008880" y="321732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3277080" y="375552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2"/>
          <p:cNvSpPr/>
          <p:nvPr/>
        </p:nvSpPr>
        <p:spPr>
          <a:xfrm>
            <a:off x="3277080" y="431388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3"/>
          <p:cNvSpPr/>
          <p:nvPr/>
        </p:nvSpPr>
        <p:spPr>
          <a:xfrm flipV="1" rot="10800000">
            <a:off x="6896160" y="3755520"/>
            <a:ext cx="2422440" cy="108000"/>
          </a:xfrm>
          <a:prstGeom prst="bentConnector2">
            <a:avLst/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4"/>
          <p:cNvSpPr/>
          <p:nvPr/>
        </p:nvSpPr>
        <p:spPr>
          <a:xfrm flipH="1" flipV="1" rot="5400000">
            <a:off x="1950120" y="2788920"/>
            <a:ext cx="65520" cy="130572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5"/>
          <p:cNvSpPr/>
          <p:nvPr/>
        </p:nvSpPr>
        <p:spPr>
          <a:xfrm flipH="1" rot="16200000">
            <a:off x="1904760" y="3731760"/>
            <a:ext cx="155880" cy="130572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6"/>
          <p:cNvSpPr/>
          <p:nvPr/>
        </p:nvSpPr>
        <p:spPr>
          <a:xfrm>
            <a:off x="2351520" y="3755520"/>
            <a:ext cx="45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38" descr=""/>
          <p:cNvPicPr/>
          <p:nvPr/>
        </p:nvPicPr>
        <p:blipFill>
          <a:blip r:embed="rId6"/>
          <a:stretch/>
        </p:blipFill>
        <p:spPr>
          <a:xfrm>
            <a:off x="3015720" y="4884840"/>
            <a:ext cx="367920" cy="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28000" y="910800"/>
            <a:ext cx="7857360" cy="41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28000" y="910800"/>
            <a:ext cx="7857360" cy="47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 reward only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, but never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2634480" y="49539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S3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1066680" y="419940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634480" y="39783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S2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4339440" y="415188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S4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 flipV="1">
            <a:off x="1891440" y="4069440"/>
            <a:ext cx="863280" cy="441720"/>
          </a:xfrm>
          <a:prstGeom prst="curvedConnector4">
            <a:avLst>
              <a:gd name="adj1" fmla="val 43006"/>
              <a:gd name="adj2" fmla="val 15453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"/>
          <p:cNvSpPr/>
          <p:nvPr/>
        </p:nvSpPr>
        <p:spPr>
          <a:xfrm>
            <a:off x="3459600" y="42915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9"/>
          <p:cNvSpPr/>
          <p:nvPr/>
        </p:nvSpPr>
        <p:spPr>
          <a:xfrm rot="10800000">
            <a:off x="2634480" y="52671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"/>
          <p:cNvSpPr/>
          <p:nvPr/>
        </p:nvSpPr>
        <p:spPr>
          <a:xfrm flipH="1" rot="16200000">
            <a:off x="3641400" y="3767400"/>
            <a:ext cx="394200" cy="1000080"/>
          </a:xfrm>
          <a:prstGeom prst="curvedConnector4">
            <a:avLst>
              <a:gd name="adj1" fmla="val -57931"/>
              <a:gd name="adj2" fmla="val 56037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1"/>
          <p:cNvSpPr/>
          <p:nvPr/>
        </p:nvSpPr>
        <p:spPr>
          <a:xfrm>
            <a:off x="1788120" y="3780000"/>
            <a:ext cx="67572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- 9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681360" y="450792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1988640" y="456948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960360" y="377136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1027080" y="47790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Start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4269240" y="46836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End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634480" y="49539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S3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066680" y="419940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634480" y="39783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S2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339440" y="415188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S4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 flipV="1">
            <a:off x="1891440" y="4069440"/>
            <a:ext cx="863280" cy="441720"/>
          </a:xfrm>
          <a:prstGeom prst="curvedConnector4">
            <a:avLst>
              <a:gd name="adj1" fmla="val 43006"/>
              <a:gd name="adj2" fmla="val 15453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7"/>
          <p:cNvSpPr/>
          <p:nvPr/>
        </p:nvSpPr>
        <p:spPr>
          <a:xfrm>
            <a:off x="3459600" y="42915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"/>
          <p:cNvSpPr/>
          <p:nvPr/>
        </p:nvSpPr>
        <p:spPr>
          <a:xfrm rot="10800000">
            <a:off x="2634480" y="52671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9"/>
          <p:cNvSpPr/>
          <p:nvPr/>
        </p:nvSpPr>
        <p:spPr>
          <a:xfrm flipH="1" rot="16200000">
            <a:off x="3641400" y="3767400"/>
            <a:ext cx="394200" cy="1000080"/>
          </a:xfrm>
          <a:prstGeom prst="curvedConnector4">
            <a:avLst>
              <a:gd name="adj1" fmla="val -57931"/>
              <a:gd name="adj2" fmla="val 56037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0"/>
          <p:cNvSpPr/>
          <p:nvPr/>
        </p:nvSpPr>
        <p:spPr>
          <a:xfrm>
            <a:off x="1788120" y="3780000"/>
            <a:ext cx="67572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- 9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3681360" y="450792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1988640" y="456948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3960360" y="377136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1027080" y="47790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Start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3" name="CustomShape 15"/>
          <p:cNvSpPr/>
          <p:nvPr/>
        </p:nvSpPr>
        <p:spPr>
          <a:xfrm>
            <a:off x="4269240" y="46836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End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4" name="CustomShape 16"/>
          <p:cNvSpPr/>
          <p:nvPr/>
        </p:nvSpPr>
        <p:spPr>
          <a:xfrm>
            <a:off x="5384880" y="3824640"/>
            <a:ext cx="3300480" cy="12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away: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do not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subtract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mean from rewards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5" name="CustomShape 17"/>
          <p:cNvSpPr/>
          <p:nvPr/>
        </p:nvSpPr>
        <p:spPr>
          <a:xfrm>
            <a:off x="828000" y="910800"/>
            <a:ext cx="7857360" cy="47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 reward only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, but never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scaling, shaping</a:t>
            </a:r>
            <a:br/>
            <a:br/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28000" y="910800"/>
            <a:ext cx="7857360" cy="32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transformations do not change an optimal policy?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scaling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division by nonzero constant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May be useful in practiсe for approximate methods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05000" y="5904000"/>
            <a:ext cx="8280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Arial"/>
              </a:rPr>
              <a:t>Ng, A. Y., Harada, D., &amp; Russell, S. (1999, June). Policy invariance under reward transformations: Theory and application to reward shaping. In ICML (Vol. 99, pp. 278-287).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nl-NL" sz="1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828000" y="910800"/>
            <a:ext cx="770400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scaling, shaping</a:t>
            </a:r>
            <a:br/>
            <a:br/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28000" y="910800"/>
            <a:ext cx="7857360" cy="732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transformations do not change an optimal policy?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scaling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division by nonzero constant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May be useful in practiсe for approximate methods 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shaping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we could add to all rewards                 in MDP  values of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potential-based shaping function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       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without changing an optimal policy: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Intuition: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when no discounting       adds as much as it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subtracts from the total return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05000" y="5904000"/>
            <a:ext cx="8280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Arial"/>
              </a:rPr>
              <a:t>Ng, A. Y., Harada, D., &amp; Russell, S. (1999, June). Policy invariance under reward transformations: Theory and application to reward shaping. In ICML (Vol. 99, pp. 278-287).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nl-NL" sz="1400" spc="-1" strike="noStrike">
              <a:latin typeface="Arial"/>
            </a:endParaRPr>
          </a:p>
        </p:txBody>
      </p:sp>
      <p:pic>
        <p:nvPicPr>
          <p:cNvPr id="202" name="Picture 3" descr=""/>
          <p:cNvPicPr/>
          <p:nvPr/>
        </p:nvPicPr>
        <p:blipFill>
          <a:blip r:embed="rId1"/>
          <a:stretch/>
        </p:blipFill>
        <p:spPr>
          <a:xfrm>
            <a:off x="2370240" y="4001400"/>
            <a:ext cx="4051080" cy="380520"/>
          </a:xfrm>
          <a:prstGeom prst="rect">
            <a:avLst/>
          </a:prstGeom>
          <a:ln>
            <a:noFill/>
          </a:ln>
        </p:spPr>
      </p:pic>
      <p:pic>
        <p:nvPicPr>
          <p:cNvPr id="203" name="Picture 5" descr=""/>
          <p:cNvPicPr/>
          <p:nvPr/>
        </p:nvPicPr>
        <p:blipFill>
          <a:blip r:embed="rId2"/>
          <a:stretch/>
        </p:blipFill>
        <p:spPr>
          <a:xfrm>
            <a:off x="1468080" y="3376080"/>
            <a:ext cx="1447560" cy="38052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4223160" y="4001400"/>
            <a:ext cx="232308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4577040" y="4380120"/>
            <a:ext cx="161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definition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06" name="Picture 7" descr=""/>
          <p:cNvPicPr/>
          <p:nvPr/>
        </p:nvPicPr>
        <p:blipFill>
          <a:blip r:embed="rId3"/>
          <a:stretch/>
        </p:blipFill>
        <p:spPr>
          <a:xfrm>
            <a:off x="5580000" y="4842720"/>
            <a:ext cx="266400" cy="253800"/>
          </a:xfrm>
          <a:prstGeom prst="rect">
            <a:avLst/>
          </a:prstGeom>
          <a:ln>
            <a:noFill/>
          </a:ln>
        </p:spPr>
      </p:pic>
      <p:pic>
        <p:nvPicPr>
          <p:cNvPr id="207" name="Picture 9" descr=""/>
          <p:cNvPicPr/>
          <p:nvPr/>
        </p:nvPicPr>
        <p:blipFill>
          <a:blip r:embed="rId4"/>
          <a:stretch/>
        </p:blipFill>
        <p:spPr>
          <a:xfrm>
            <a:off x="7452360" y="2645280"/>
            <a:ext cx="1434600" cy="38052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 flipV="1" rot="10800000">
            <a:off x="8009640" y="4192560"/>
            <a:ext cx="1462680" cy="957960"/>
          </a:xfrm>
          <a:prstGeom prst="bentConnector3">
            <a:avLst>
              <a:gd name="adj1" fmla="val -11777"/>
            </a:avLst>
          </a:prstGeom>
          <a:noFill/>
          <a:ln w="255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Global optimality: 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 and action value functions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28000" y="910800"/>
            <a:ext cx="7857360" cy="55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Dynamic programming!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Method to solve a complex problem by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breaking it into small pieces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no more unsolved pieces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solve a single piece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reuse the solution to solve another piece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DP equations lies at the heart of RL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It is essential to deeply understand them.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828000" y="910800"/>
            <a:ext cx="785736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know! Maximize cumulative discounted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939600" y="1345680"/>
            <a:ext cx="7200720" cy="10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8000" y="910800"/>
            <a:ext cx="785736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know! Maximize cumulative discounted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Let get rid of randomness by taking expectation!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17" name="Picture 5" descr=""/>
          <p:cNvPicPr/>
          <p:nvPr/>
        </p:nvPicPr>
        <p:blipFill>
          <a:blip r:embed="rId1"/>
          <a:stretch/>
        </p:blipFill>
        <p:spPr>
          <a:xfrm>
            <a:off x="4716360" y="3140640"/>
            <a:ext cx="3455640" cy="230364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1223280" y="2554200"/>
            <a:ext cx="6948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policy and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/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or environment could be random!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2"/>
          <a:stretch/>
        </p:blipFill>
        <p:spPr>
          <a:xfrm>
            <a:off x="939600" y="1345680"/>
            <a:ext cx="7200720" cy="1002960"/>
          </a:xfrm>
          <a:prstGeom prst="rect">
            <a:avLst/>
          </a:prstGeom>
          <a:ln>
            <a:noFill/>
          </a:ln>
        </p:spPr>
      </p:pic>
      <p:pic>
        <p:nvPicPr>
          <p:cNvPr id="220" name="Picture 3" descr=""/>
          <p:cNvPicPr/>
          <p:nvPr/>
        </p:nvPicPr>
        <p:blipFill>
          <a:blip r:embed="rId3"/>
          <a:stretch/>
        </p:blipFill>
        <p:spPr>
          <a:xfrm>
            <a:off x="1223280" y="3115800"/>
            <a:ext cx="3492720" cy="232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25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26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27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28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6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7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31" name="Picture 9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36" name="CustomShape 4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37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38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39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40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41" name="CustomShape 5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Picture 14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44" name="Picture 19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45" name="Picture 20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51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52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53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54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1996920" y="3175200"/>
            <a:ext cx="143964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6"/>
          <p:cNvSpPr/>
          <p:nvPr/>
        </p:nvSpPr>
        <p:spPr>
          <a:xfrm>
            <a:off x="3492000" y="3175200"/>
            <a:ext cx="194400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325800" y="47548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Policy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 flipH="1" flipV="1" rot="5400000">
            <a:off x="1150920" y="3908880"/>
            <a:ext cx="1175040" cy="5162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9"/>
          <p:cNvSpPr/>
          <p:nvPr/>
        </p:nvSpPr>
        <p:spPr>
          <a:xfrm rot="5400000">
            <a:off x="6054480" y="1369440"/>
            <a:ext cx="215280" cy="3395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0"/>
          <p:cNvSpPr/>
          <p:nvPr/>
        </p:nvSpPr>
        <p:spPr>
          <a:xfrm>
            <a:off x="6705360" y="20980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Environment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62" name="CustomShape 12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Picture 23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64" name="Picture 26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65" name="Picture 28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6300360" y="3283560"/>
            <a:ext cx="2628000" cy="383760"/>
          </a:xfrm>
          <a:prstGeom prst="rect">
            <a:avLst/>
          </a:prstGeom>
          <a:solidFill>
            <a:srgbClr val="42997e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6300360" y="4292640"/>
            <a:ext cx="756360" cy="383760"/>
          </a:xfrm>
          <a:prstGeom prst="rect">
            <a:avLst/>
          </a:prstGeom>
          <a:solidFill>
            <a:srgbClr val="42997e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TextShape 4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a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72" name="CustomShape 6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73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74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75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76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77" name="CustomShape 7"/>
          <p:cNvSpPr/>
          <p:nvPr/>
        </p:nvSpPr>
        <p:spPr>
          <a:xfrm>
            <a:off x="6786000" y="4950720"/>
            <a:ext cx="2198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By definition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1996920" y="3175200"/>
            <a:ext cx="143964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3492000" y="3175200"/>
            <a:ext cx="194400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325800" y="47548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Policy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 flipH="1" flipV="1" rot="5400000">
            <a:off x="1150920" y="3908880"/>
            <a:ext cx="1175040" cy="5162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2"/>
          <p:cNvSpPr/>
          <p:nvPr/>
        </p:nvSpPr>
        <p:spPr>
          <a:xfrm flipV="1" rot="16200000">
            <a:off x="7108200" y="4173840"/>
            <a:ext cx="1283040" cy="270720"/>
          </a:xfrm>
          <a:prstGeom prst="bentConnector3">
            <a:avLst>
              <a:gd name="adj1" fmla="val 75653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3"/>
          <p:cNvSpPr/>
          <p:nvPr/>
        </p:nvSpPr>
        <p:spPr>
          <a:xfrm flipV="1" rot="16200000">
            <a:off x="7144560" y="4209480"/>
            <a:ext cx="273960" cy="1206720"/>
          </a:xfrm>
          <a:prstGeom prst="bentConnector3">
            <a:avLst>
              <a:gd name="adj1" fmla="val 2375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4"/>
          <p:cNvSpPr/>
          <p:nvPr/>
        </p:nvSpPr>
        <p:spPr>
          <a:xfrm rot="5400000">
            <a:off x="6054480" y="1369440"/>
            <a:ext cx="215280" cy="3395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5"/>
          <p:cNvSpPr/>
          <p:nvPr/>
        </p:nvSpPr>
        <p:spPr>
          <a:xfrm>
            <a:off x="6705360" y="20980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Environment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6" name="CustomShape 16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7" name="CustomShape 17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Picture 26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89" name="Picture 28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90" name="Picture 31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294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pic>
        <p:nvPicPr>
          <p:cNvPr id="295" name="Picture 44" descr=""/>
          <p:cNvPicPr/>
          <p:nvPr/>
        </p:nvPicPr>
        <p:blipFill>
          <a:blip r:embed="rId3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296" name="Picture 6" descr=""/>
          <p:cNvPicPr/>
          <p:nvPr/>
        </p:nvPicPr>
        <p:blipFill>
          <a:blip r:embed="rId4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tretch/>
        </p:blipFill>
        <p:spPr>
          <a:xfrm>
            <a:off x="2023920" y="4307760"/>
            <a:ext cx="5384520" cy="39348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828000" y="910800"/>
            <a:ext cx="770400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in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chess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– value of taken opponent's piece </a:t>
            </a:r>
            <a:r>
              <a:rPr b="0" lang="nl-NL" sz="2400" spc="-1" strike="noStrike">
                <a:solidFill>
                  <a:srgbClr val="1f497d"/>
                </a:solidFill>
                <a:latin typeface="Myriad Pro"/>
                <a:ea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486720" y="3500640"/>
            <a:ext cx="5721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Сumulative reward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called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return: 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99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300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301" name="CustomShape 3"/>
          <p:cNvSpPr/>
          <p:nvPr/>
        </p:nvSpPr>
        <p:spPr>
          <a:xfrm flipH="1">
            <a:off x="4991760" y="45756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4"/>
          <p:cNvSpPr/>
          <p:nvPr/>
        </p:nvSpPr>
        <p:spPr>
          <a:xfrm>
            <a:off x="4533120" y="348876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5"/>
          <p:cNvSpPr/>
          <p:nvPr/>
        </p:nvSpPr>
        <p:spPr>
          <a:xfrm>
            <a:off x="341856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"/>
          <p:cNvSpPr/>
          <p:nvPr/>
        </p:nvSpPr>
        <p:spPr>
          <a:xfrm>
            <a:off x="56239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7"/>
          <p:cNvSpPr/>
          <p:nvPr/>
        </p:nvSpPr>
        <p:spPr>
          <a:xfrm>
            <a:off x="4826520" y="37821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"/>
          <p:cNvSpPr/>
          <p:nvPr/>
        </p:nvSpPr>
        <p:spPr>
          <a:xfrm flipH="1">
            <a:off x="3590280" y="37821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9"/>
          <p:cNvSpPr/>
          <p:nvPr/>
        </p:nvSpPr>
        <p:spPr>
          <a:xfrm>
            <a:off x="4105440" y="45756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0"/>
          <p:cNvSpPr/>
          <p:nvPr/>
        </p:nvSpPr>
        <p:spPr>
          <a:xfrm>
            <a:off x="42451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1"/>
          <p:cNvSpPr/>
          <p:nvPr/>
        </p:nvSpPr>
        <p:spPr>
          <a:xfrm>
            <a:off x="481968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1" descr=""/>
          <p:cNvPicPr/>
          <p:nvPr/>
        </p:nvPicPr>
        <p:blipFill>
          <a:blip r:embed="rId3"/>
          <a:stretch/>
        </p:blipFill>
        <p:spPr>
          <a:xfrm>
            <a:off x="3568680" y="4993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311" name="CustomShape 12"/>
          <p:cNvSpPr/>
          <p:nvPr/>
        </p:nvSpPr>
        <p:spPr>
          <a:xfrm>
            <a:off x="3278520" y="5845320"/>
            <a:ext cx="2872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600" spc="-1" strike="noStrike">
                <a:solidFill>
                  <a:srgbClr val="000000"/>
                </a:solidFill>
                <a:latin typeface="Myriad Pro"/>
              </a:rPr>
              <a:t>Backup diagram</a:t>
            </a:r>
            <a:endParaRPr b="0" lang="nl-NL" sz="2600" spc="-1" strike="noStrike">
              <a:latin typeface="Arial"/>
            </a:endParaRPr>
          </a:p>
        </p:txBody>
      </p:sp>
      <p:pic>
        <p:nvPicPr>
          <p:cNvPr id="312" name="Picture 23" descr=""/>
          <p:cNvPicPr/>
          <p:nvPr/>
        </p:nvPicPr>
        <p:blipFill>
          <a:blip r:embed="rId4"/>
          <a:stretch/>
        </p:blipFill>
        <p:spPr>
          <a:xfrm>
            <a:off x="3112560" y="54198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313" name="Picture 28" descr=""/>
          <p:cNvPicPr/>
          <p:nvPr/>
        </p:nvPicPr>
        <p:blipFill>
          <a:blip r:embed="rId5"/>
          <a:stretch/>
        </p:blipFill>
        <p:spPr>
          <a:xfrm>
            <a:off x="3621600" y="44967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314" name="Picture 29" descr=""/>
          <p:cNvPicPr/>
          <p:nvPr/>
        </p:nvPicPr>
        <p:blipFill>
          <a:blip r:embed="rId6"/>
          <a:stretch/>
        </p:blipFill>
        <p:spPr>
          <a:xfrm>
            <a:off x="4312440" y="35341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315" name="Picture 44" descr=""/>
          <p:cNvPicPr/>
          <p:nvPr/>
        </p:nvPicPr>
        <p:blipFill>
          <a:blip r:embed="rId7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316" name="CustomShape 13"/>
          <p:cNvSpPr/>
          <p:nvPr/>
        </p:nvSpPr>
        <p:spPr>
          <a:xfrm>
            <a:off x="5098680" y="44038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4"/>
          <p:cNvSpPr/>
          <p:nvPr/>
        </p:nvSpPr>
        <p:spPr>
          <a:xfrm>
            <a:off x="4486680" y="3407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5"/>
          <p:cNvSpPr/>
          <p:nvPr/>
        </p:nvSpPr>
        <p:spPr>
          <a:xfrm>
            <a:off x="5556600" y="53636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6"/>
          <p:cNvSpPr/>
          <p:nvPr/>
        </p:nvSpPr>
        <p:spPr>
          <a:xfrm>
            <a:off x="4767120" y="5367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7"/>
          <p:cNvSpPr/>
          <p:nvPr/>
        </p:nvSpPr>
        <p:spPr>
          <a:xfrm>
            <a:off x="4194360" y="5357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8"/>
          <p:cNvSpPr/>
          <p:nvPr/>
        </p:nvSpPr>
        <p:spPr>
          <a:xfrm>
            <a:off x="3360240" y="536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9"/>
          <p:cNvSpPr/>
          <p:nvPr/>
        </p:nvSpPr>
        <p:spPr>
          <a:xfrm>
            <a:off x="3944520" y="4420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Picture 33" descr=""/>
          <p:cNvPicPr/>
          <p:nvPr/>
        </p:nvPicPr>
        <p:blipFill>
          <a:blip r:embed="rId8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326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328" name="CustomShape 3"/>
          <p:cNvSpPr/>
          <p:nvPr/>
        </p:nvSpPr>
        <p:spPr>
          <a:xfrm flipH="1">
            <a:off x="4991760" y="45756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"/>
          <p:cNvSpPr/>
          <p:nvPr/>
        </p:nvSpPr>
        <p:spPr>
          <a:xfrm>
            <a:off x="4533120" y="348876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5"/>
          <p:cNvSpPr/>
          <p:nvPr/>
        </p:nvSpPr>
        <p:spPr>
          <a:xfrm>
            <a:off x="341856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6"/>
          <p:cNvSpPr/>
          <p:nvPr/>
        </p:nvSpPr>
        <p:spPr>
          <a:xfrm>
            <a:off x="56239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7"/>
          <p:cNvSpPr/>
          <p:nvPr/>
        </p:nvSpPr>
        <p:spPr>
          <a:xfrm>
            <a:off x="4826520" y="37821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8"/>
          <p:cNvSpPr/>
          <p:nvPr/>
        </p:nvSpPr>
        <p:spPr>
          <a:xfrm flipH="1">
            <a:off x="3590280" y="37821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9"/>
          <p:cNvSpPr/>
          <p:nvPr/>
        </p:nvSpPr>
        <p:spPr>
          <a:xfrm>
            <a:off x="4105440" y="45756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"/>
          <p:cNvSpPr/>
          <p:nvPr/>
        </p:nvSpPr>
        <p:spPr>
          <a:xfrm>
            <a:off x="42451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"/>
          <p:cNvSpPr/>
          <p:nvPr/>
        </p:nvSpPr>
        <p:spPr>
          <a:xfrm>
            <a:off x="481968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2"/>
          <p:cNvSpPr/>
          <p:nvPr/>
        </p:nvSpPr>
        <p:spPr>
          <a:xfrm>
            <a:off x="4921560" y="399780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3"/>
          <p:cNvSpPr/>
          <p:nvPr/>
        </p:nvSpPr>
        <p:spPr>
          <a:xfrm>
            <a:off x="5531760" y="504468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Picture 21" descr=""/>
          <p:cNvPicPr/>
          <p:nvPr/>
        </p:nvPicPr>
        <p:blipFill>
          <a:blip r:embed="rId3"/>
          <a:stretch/>
        </p:blipFill>
        <p:spPr>
          <a:xfrm>
            <a:off x="3568680" y="4993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340" name="CustomShape 14"/>
          <p:cNvSpPr/>
          <p:nvPr/>
        </p:nvSpPr>
        <p:spPr>
          <a:xfrm>
            <a:off x="3278520" y="5845320"/>
            <a:ext cx="2872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600" spc="-1" strike="noStrike">
                <a:solidFill>
                  <a:srgbClr val="000000"/>
                </a:solidFill>
                <a:latin typeface="Myriad Pro"/>
              </a:rPr>
              <a:t>Backup diagram</a:t>
            </a:r>
            <a:endParaRPr b="0" lang="nl-NL" sz="2600" spc="-1" strike="noStrike">
              <a:latin typeface="Arial"/>
            </a:endParaRPr>
          </a:p>
        </p:txBody>
      </p:sp>
      <p:pic>
        <p:nvPicPr>
          <p:cNvPr id="341" name="Picture 23" descr=""/>
          <p:cNvPicPr/>
          <p:nvPr/>
        </p:nvPicPr>
        <p:blipFill>
          <a:blip r:embed="rId4"/>
          <a:stretch/>
        </p:blipFill>
        <p:spPr>
          <a:xfrm>
            <a:off x="3112560" y="54198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342" name="Picture 28" descr=""/>
          <p:cNvPicPr/>
          <p:nvPr/>
        </p:nvPicPr>
        <p:blipFill>
          <a:blip r:embed="rId5"/>
          <a:stretch/>
        </p:blipFill>
        <p:spPr>
          <a:xfrm>
            <a:off x="3621600" y="44967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343" name="Picture 29" descr=""/>
          <p:cNvPicPr/>
          <p:nvPr/>
        </p:nvPicPr>
        <p:blipFill>
          <a:blip r:embed="rId6"/>
          <a:stretch/>
        </p:blipFill>
        <p:spPr>
          <a:xfrm>
            <a:off x="4312440" y="35341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344" name="Picture 30" descr=""/>
          <p:cNvPicPr/>
          <p:nvPr/>
        </p:nvPicPr>
        <p:blipFill>
          <a:blip r:embed="rId7"/>
          <a:stretch/>
        </p:blipFill>
        <p:spPr>
          <a:xfrm>
            <a:off x="5095440" y="342072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345" name="Picture 31" descr=""/>
          <p:cNvPicPr/>
          <p:nvPr/>
        </p:nvPicPr>
        <p:blipFill>
          <a:blip r:embed="rId8"/>
          <a:stretch/>
        </p:blipFill>
        <p:spPr>
          <a:xfrm>
            <a:off x="6145560" y="36993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46" name="Picture 32" descr=""/>
          <p:cNvPicPr/>
          <p:nvPr/>
        </p:nvPicPr>
        <p:blipFill>
          <a:blip r:embed="rId9"/>
          <a:stretch/>
        </p:blipFill>
        <p:spPr>
          <a:xfrm>
            <a:off x="7072920" y="462384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347" name="Picture 33" descr=""/>
          <p:cNvPicPr/>
          <p:nvPr/>
        </p:nvPicPr>
        <p:blipFill>
          <a:blip r:embed="rId10"/>
          <a:stretch/>
        </p:blipFill>
        <p:spPr>
          <a:xfrm>
            <a:off x="6145560" y="538488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348" name="CustomShape 15"/>
          <p:cNvSpPr/>
          <p:nvPr/>
        </p:nvSpPr>
        <p:spPr>
          <a:xfrm flipV="1">
            <a:off x="5072760" y="3882600"/>
            <a:ext cx="1072080" cy="18972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6"/>
          <p:cNvSpPr/>
          <p:nvPr/>
        </p:nvSpPr>
        <p:spPr>
          <a:xfrm flipV="1">
            <a:off x="5682960" y="4813560"/>
            <a:ext cx="1389600" cy="30564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44" descr=""/>
          <p:cNvPicPr/>
          <p:nvPr/>
        </p:nvPicPr>
        <p:blipFill>
          <a:blip r:embed="rId11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351" name="CustomShape 17"/>
          <p:cNvSpPr/>
          <p:nvPr/>
        </p:nvSpPr>
        <p:spPr>
          <a:xfrm>
            <a:off x="4486680" y="3407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8"/>
          <p:cNvSpPr/>
          <p:nvPr/>
        </p:nvSpPr>
        <p:spPr>
          <a:xfrm>
            <a:off x="5556600" y="53636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9"/>
          <p:cNvSpPr/>
          <p:nvPr/>
        </p:nvSpPr>
        <p:spPr>
          <a:xfrm>
            <a:off x="4767120" y="5367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0"/>
          <p:cNvSpPr/>
          <p:nvPr/>
        </p:nvSpPr>
        <p:spPr>
          <a:xfrm>
            <a:off x="4194360" y="5357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1"/>
          <p:cNvSpPr/>
          <p:nvPr/>
        </p:nvSpPr>
        <p:spPr>
          <a:xfrm>
            <a:off x="3360240" y="536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2"/>
          <p:cNvSpPr/>
          <p:nvPr/>
        </p:nvSpPr>
        <p:spPr>
          <a:xfrm>
            <a:off x="5098680" y="44038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3"/>
          <p:cNvSpPr/>
          <p:nvPr/>
        </p:nvSpPr>
        <p:spPr>
          <a:xfrm>
            <a:off x="3944520" y="4420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Picture 46" descr=""/>
          <p:cNvPicPr/>
          <p:nvPr/>
        </p:nvPicPr>
        <p:blipFill>
          <a:blip r:embed="rId12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Action-value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28000" y="910800"/>
            <a:ext cx="7857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expected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 and action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after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committing action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in state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61" name="Picture 2" descr=""/>
          <p:cNvPicPr/>
          <p:nvPr/>
        </p:nvPicPr>
        <p:blipFill>
          <a:blip r:embed="rId1"/>
          <a:stretch/>
        </p:blipFill>
        <p:spPr>
          <a:xfrm>
            <a:off x="5379120" y="1792440"/>
            <a:ext cx="215640" cy="175320"/>
          </a:xfrm>
          <a:prstGeom prst="rect">
            <a:avLst/>
          </a:prstGeom>
          <a:ln>
            <a:noFill/>
          </a:ln>
        </p:spPr>
      </p:pic>
      <p:pic>
        <p:nvPicPr>
          <p:cNvPr id="362" name="Picture 5" descr=""/>
          <p:cNvPicPr/>
          <p:nvPr/>
        </p:nvPicPr>
        <p:blipFill>
          <a:blip r:embed="rId2"/>
          <a:stretch/>
        </p:blipFill>
        <p:spPr>
          <a:xfrm>
            <a:off x="971640" y="3008880"/>
            <a:ext cx="4876560" cy="367920"/>
          </a:xfrm>
          <a:prstGeom prst="rect">
            <a:avLst/>
          </a:prstGeom>
          <a:ln>
            <a:noFill/>
          </a:ln>
        </p:spPr>
      </p:pic>
      <p:pic>
        <p:nvPicPr>
          <p:cNvPr id="363" name="Picture 6" descr=""/>
          <p:cNvPicPr/>
          <p:nvPr/>
        </p:nvPicPr>
        <p:blipFill>
          <a:blip r:embed="rId3"/>
          <a:stretch/>
        </p:blipFill>
        <p:spPr>
          <a:xfrm>
            <a:off x="2172600" y="3793680"/>
            <a:ext cx="5028840" cy="367920"/>
          </a:xfrm>
          <a:prstGeom prst="rect">
            <a:avLst/>
          </a:prstGeom>
          <a:ln>
            <a:noFill/>
          </a:ln>
        </p:spPr>
      </p:pic>
      <p:pic>
        <p:nvPicPr>
          <p:cNvPr id="364" name="Picture 8" descr=""/>
          <p:cNvPicPr/>
          <p:nvPr/>
        </p:nvPicPr>
        <p:blipFill>
          <a:blip r:embed="rId4"/>
          <a:stretch/>
        </p:blipFill>
        <p:spPr>
          <a:xfrm>
            <a:off x="2172600" y="4578480"/>
            <a:ext cx="6413040" cy="825120"/>
          </a:xfrm>
          <a:prstGeom prst="rect">
            <a:avLst/>
          </a:prstGeom>
          <a:ln>
            <a:noFill/>
          </a:ln>
        </p:spPr>
      </p:pic>
      <p:pic>
        <p:nvPicPr>
          <p:cNvPr id="365" name="Picture 9" descr=""/>
          <p:cNvPicPr/>
          <p:nvPr/>
        </p:nvPicPr>
        <p:blipFill>
          <a:blip r:embed="rId5"/>
          <a:stretch/>
        </p:blipFill>
        <p:spPr>
          <a:xfrm>
            <a:off x="2163960" y="5548320"/>
            <a:ext cx="4495320" cy="825120"/>
          </a:xfrm>
          <a:prstGeom prst="rect">
            <a:avLst/>
          </a:prstGeom>
          <a:ln>
            <a:noFill/>
          </a:ln>
        </p:spPr>
      </p:pic>
      <p:pic>
        <p:nvPicPr>
          <p:cNvPr id="366" name="Picture 11" descr=""/>
          <p:cNvPicPr/>
          <p:nvPr/>
        </p:nvPicPr>
        <p:blipFill>
          <a:blip r:embed="rId6"/>
          <a:stretch/>
        </p:blipFill>
        <p:spPr>
          <a:xfrm>
            <a:off x="4122000" y="100800"/>
            <a:ext cx="11300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671360" y="2928600"/>
            <a:ext cx="1176480" cy="4928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Action-value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828000" y="910800"/>
            <a:ext cx="7857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expected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 and action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after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committing action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in state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70" name="Picture 5" descr=""/>
          <p:cNvPicPr/>
          <p:nvPr/>
        </p:nvPicPr>
        <p:blipFill>
          <a:blip r:embed="rId1"/>
          <a:stretch/>
        </p:blipFill>
        <p:spPr>
          <a:xfrm>
            <a:off x="971640" y="3008880"/>
            <a:ext cx="4876560" cy="367920"/>
          </a:xfrm>
          <a:prstGeom prst="rect">
            <a:avLst/>
          </a:prstGeom>
          <a:ln>
            <a:noFill/>
          </a:ln>
        </p:spPr>
      </p:pic>
      <p:pic>
        <p:nvPicPr>
          <p:cNvPr id="371" name="Picture 6" descr=""/>
          <p:cNvPicPr/>
          <p:nvPr/>
        </p:nvPicPr>
        <p:blipFill>
          <a:blip r:embed="rId2"/>
          <a:stretch/>
        </p:blipFill>
        <p:spPr>
          <a:xfrm>
            <a:off x="2172600" y="3793680"/>
            <a:ext cx="5028840" cy="367920"/>
          </a:xfrm>
          <a:prstGeom prst="rect">
            <a:avLst/>
          </a:prstGeom>
          <a:ln>
            <a:noFill/>
          </a:ln>
        </p:spPr>
      </p:pic>
      <p:pic>
        <p:nvPicPr>
          <p:cNvPr id="372" name="Picture 8" descr=""/>
          <p:cNvPicPr/>
          <p:nvPr/>
        </p:nvPicPr>
        <p:blipFill>
          <a:blip r:embed="rId3"/>
          <a:stretch/>
        </p:blipFill>
        <p:spPr>
          <a:xfrm>
            <a:off x="2172600" y="4578480"/>
            <a:ext cx="6413040" cy="825120"/>
          </a:xfrm>
          <a:prstGeom prst="rect">
            <a:avLst/>
          </a:prstGeom>
          <a:ln>
            <a:noFill/>
          </a:ln>
        </p:spPr>
      </p:pic>
      <p:pic>
        <p:nvPicPr>
          <p:cNvPr id="373" name="Picture 9" descr=""/>
          <p:cNvPicPr/>
          <p:nvPr/>
        </p:nvPicPr>
        <p:blipFill>
          <a:blip r:embed="rId4"/>
          <a:stretch/>
        </p:blipFill>
        <p:spPr>
          <a:xfrm>
            <a:off x="2163960" y="5548320"/>
            <a:ext cx="4495320" cy="82512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5848560" y="2133000"/>
            <a:ext cx="3134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No policy stochasticity at first step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 flipV="1" rot="10800000">
            <a:off x="5848560" y="2927880"/>
            <a:ext cx="588240" cy="379800"/>
          </a:xfrm>
          <a:prstGeom prst="bentConnector2">
            <a:avLst/>
          </a:prstGeom>
          <a:noFill/>
          <a:ln w="255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6" name="Picture 11" descr=""/>
          <p:cNvPicPr/>
          <p:nvPr/>
        </p:nvPicPr>
        <p:blipFill>
          <a:blip r:embed="rId5"/>
          <a:stretch/>
        </p:blipFill>
        <p:spPr>
          <a:xfrm>
            <a:off x="4122000" y="1008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377" name="Picture 14" descr=""/>
          <p:cNvPicPr/>
          <p:nvPr/>
        </p:nvPicPr>
        <p:blipFill>
          <a:blip r:embed="rId6"/>
          <a:stretch/>
        </p:blipFill>
        <p:spPr>
          <a:xfrm>
            <a:off x="5379120" y="1792440"/>
            <a:ext cx="215640" cy="17532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Relations between            and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828000" y="910800"/>
            <a:ext cx="7857360" cy="57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already know how to write                 in terms of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about              in terms of                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So, we could now write                  in terms of                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/>
          <a:stretch/>
        </p:blipFill>
        <p:spPr>
          <a:xfrm>
            <a:off x="1852560" y="1516320"/>
            <a:ext cx="5727240" cy="825120"/>
          </a:xfrm>
          <a:prstGeom prst="rect">
            <a:avLst/>
          </a:prstGeom>
          <a:ln>
            <a:noFill/>
          </a:ln>
        </p:spPr>
      </p:pic>
      <p:pic>
        <p:nvPicPr>
          <p:cNvPr id="381" name="Picture 11" descr=""/>
          <p:cNvPicPr/>
          <p:nvPr/>
        </p:nvPicPr>
        <p:blipFill>
          <a:blip r:embed="rId2"/>
          <a:stretch/>
        </p:blipFill>
        <p:spPr>
          <a:xfrm>
            <a:off x="4788000" y="24156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2" name="Picture 14" descr=""/>
          <p:cNvPicPr/>
          <p:nvPr/>
        </p:nvPicPr>
        <p:blipFill>
          <a:blip r:embed="rId3"/>
          <a:stretch/>
        </p:blipFill>
        <p:spPr>
          <a:xfrm>
            <a:off x="2555640" y="24156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383" name="Picture 17" descr=""/>
          <p:cNvPicPr/>
          <p:nvPr/>
        </p:nvPicPr>
        <p:blipFill>
          <a:blip r:embed="rId4"/>
          <a:stretch/>
        </p:blipFill>
        <p:spPr>
          <a:xfrm>
            <a:off x="813600" y="5110920"/>
            <a:ext cx="7886520" cy="825120"/>
          </a:xfrm>
          <a:prstGeom prst="rect">
            <a:avLst/>
          </a:prstGeom>
          <a:ln>
            <a:noFill/>
          </a:ln>
        </p:spPr>
      </p:pic>
      <p:pic>
        <p:nvPicPr>
          <p:cNvPr id="384" name="Picture 18" descr=""/>
          <p:cNvPicPr/>
          <p:nvPr/>
        </p:nvPicPr>
        <p:blipFill>
          <a:blip r:embed="rId5"/>
          <a:stretch/>
        </p:blipFill>
        <p:spPr>
          <a:xfrm>
            <a:off x="4860000" y="9486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5" name="Picture 19" descr=""/>
          <p:cNvPicPr/>
          <p:nvPr/>
        </p:nvPicPr>
        <p:blipFill>
          <a:blip r:embed="rId6"/>
          <a:stretch/>
        </p:blipFill>
        <p:spPr>
          <a:xfrm>
            <a:off x="7308360" y="95076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386" name="Picture 12" descr=""/>
          <p:cNvPicPr/>
          <p:nvPr/>
        </p:nvPicPr>
        <p:blipFill>
          <a:blip r:embed="rId7"/>
          <a:stretch/>
        </p:blipFill>
        <p:spPr>
          <a:xfrm>
            <a:off x="5317560" y="756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387" name="Picture 13" descr=""/>
          <p:cNvPicPr/>
          <p:nvPr/>
        </p:nvPicPr>
        <p:blipFill>
          <a:blip r:embed="rId8"/>
          <a:stretch/>
        </p:blipFill>
        <p:spPr>
          <a:xfrm>
            <a:off x="3556440" y="100800"/>
            <a:ext cx="761760" cy="418680"/>
          </a:xfrm>
          <a:prstGeom prst="rect">
            <a:avLst/>
          </a:prstGeom>
          <a:ln>
            <a:noFill/>
          </a:ln>
        </p:spPr>
      </p:pic>
      <p:pic>
        <p:nvPicPr>
          <p:cNvPr id="388" name="Picture 2" descr=""/>
          <p:cNvPicPr/>
          <p:nvPr/>
        </p:nvPicPr>
        <p:blipFill>
          <a:blip r:embed="rId9"/>
          <a:stretch/>
        </p:blipFill>
        <p:spPr>
          <a:xfrm>
            <a:off x="3996000" y="45579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9" name="Picture 16" descr=""/>
          <p:cNvPicPr/>
          <p:nvPr/>
        </p:nvPicPr>
        <p:blipFill>
          <a:blip r:embed="rId10"/>
          <a:stretch/>
        </p:blipFill>
        <p:spPr>
          <a:xfrm>
            <a:off x="6516360" y="45579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90" name="Picture 5" descr=""/>
          <p:cNvPicPr/>
          <p:nvPr/>
        </p:nvPicPr>
        <p:blipFill>
          <a:blip r:embed="rId11"/>
          <a:stretch/>
        </p:blipFill>
        <p:spPr>
          <a:xfrm>
            <a:off x="1136520" y="2919600"/>
            <a:ext cx="6870240" cy="825120"/>
          </a:xfrm>
          <a:prstGeom prst="rect">
            <a:avLst/>
          </a:prstGeom>
          <a:ln>
            <a:noFill/>
          </a:ln>
        </p:spPr>
      </p:pic>
      <p:pic>
        <p:nvPicPr>
          <p:cNvPr id="391" name="Picture 6" descr=""/>
          <p:cNvPicPr/>
          <p:nvPr/>
        </p:nvPicPr>
        <p:blipFill>
          <a:blip r:embed="rId12"/>
          <a:stretch/>
        </p:blipFill>
        <p:spPr>
          <a:xfrm>
            <a:off x="2052000" y="3816000"/>
            <a:ext cx="298404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93" name="CustomShape 2"/>
          <p:cNvSpPr/>
          <p:nvPr/>
        </p:nvSpPr>
        <p:spPr>
          <a:xfrm flipH="1">
            <a:off x="4991760" y="42998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4533120" y="32130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4"/>
          <p:cNvSpPr/>
          <p:nvPr/>
        </p:nvSpPr>
        <p:spPr>
          <a:xfrm>
            <a:off x="341856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5"/>
          <p:cNvSpPr/>
          <p:nvPr/>
        </p:nvSpPr>
        <p:spPr>
          <a:xfrm>
            <a:off x="56239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"/>
          <p:cNvSpPr/>
          <p:nvPr/>
        </p:nvSpPr>
        <p:spPr>
          <a:xfrm>
            <a:off x="4826520" y="35064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7"/>
          <p:cNvSpPr/>
          <p:nvPr/>
        </p:nvSpPr>
        <p:spPr>
          <a:xfrm flipH="1">
            <a:off x="3590280" y="35064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8"/>
          <p:cNvSpPr/>
          <p:nvPr/>
        </p:nvSpPr>
        <p:spPr>
          <a:xfrm>
            <a:off x="5026320" y="410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9"/>
          <p:cNvSpPr/>
          <p:nvPr/>
        </p:nvSpPr>
        <p:spPr>
          <a:xfrm>
            <a:off x="4105440" y="42998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0"/>
          <p:cNvSpPr/>
          <p:nvPr/>
        </p:nvSpPr>
        <p:spPr>
          <a:xfrm>
            <a:off x="42451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1"/>
          <p:cNvSpPr/>
          <p:nvPr/>
        </p:nvSpPr>
        <p:spPr>
          <a:xfrm>
            <a:off x="3900600" y="41072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2"/>
          <p:cNvSpPr/>
          <p:nvPr/>
        </p:nvSpPr>
        <p:spPr>
          <a:xfrm>
            <a:off x="481968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91" descr=""/>
          <p:cNvPicPr/>
          <p:nvPr/>
        </p:nvPicPr>
        <p:blipFill>
          <a:blip r:embed="rId1"/>
          <a:stretch/>
        </p:blipFill>
        <p:spPr>
          <a:xfrm>
            <a:off x="4096080" y="3724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405" name="CustomShape 13"/>
          <p:cNvSpPr/>
          <p:nvPr/>
        </p:nvSpPr>
        <p:spPr>
          <a:xfrm>
            <a:off x="2910960" y="5824800"/>
            <a:ext cx="361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Backup diagram for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06" name="Picture 93" descr=""/>
          <p:cNvPicPr/>
          <p:nvPr/>
        </p:nvPicPr>
        <p:blipFill>
          <a:blip r:embed="rId2"/>
          <a:stretch/>
        </p:blipFill>
        <p:spPr>
          <a:xfrm>
            <a:off x="3585240" y="41284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07" name="Picture 102" descr=""/>
          <p:cNvPicPr/>
          <p:nvPr/>
        </p:nvPicPr>
        <p:blipFill>
          <a:blip r:embed="rId3"/>
          <a:stretch/>
        </p:blipFill>
        <p:spPr>
          <a:xfrm>
            <a:off x="2556000" y="5131800"/>
            <a:ext cx="685440" cy="367920"/>
          </a:xfrm>
          <a:prstGeom prst="rect">
            <a:avLst/>
          </a:prstGeom>
          <a:ln>
            <a:noFill/>
          </a:ln>
        </p:spPr>
      </p:pic>
      <p:pic>
        <p:nvPicPr>
          <p:cNvPr id="408" name="Picture 103" descr=""/>
          <p:cNvPicPr/>
          <p:nvPr/>
        </p:nvPicPr>
        <p:blipFill>
          <a:blip r:embed="rId4"/>
          <a:stretch/>
        </p:blipFill>
        <p:spPr>
          <a:xfrm>
            <a:off x="3957120" y="328032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409" name="Picture 110" descr=""/>
          <p:cNvPicPr/>
          <p:nvPr/>
        </p:nvPicPr>
        <p:blipFill>
          <a:blip r:embed="rId5"/>
          <a:stretch/>
        </p:blipFill>
        <p:spPr>
          <a:xfrm>
            <a:off x="5630040" y="586728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410" name="Picture 111" descr=""/>
          <p:cNvPicPr/>
          <p:nvPr/>
        </p:nvPicPr>
        <p:blipFill>
          <a:blip r:embed="rId6"/>
          <a:stretch/>
        </p:blipFill>
        <p:spPr>
          <a:xfrm>
            <a:off x="907560" y="1021680"/>
            <a:ext cx="5596200" cy="813600"/>
          </a:xfrm>
          <a:prstGeom prst="rect">
            <a:avLst/>
          </a:prstGeom>
          <a:ln>
            <a:noFill/>
          </a:ln>
        </p:spPr>
      </p:pic>
      <p:pic>
        <p:nvPicPr>
          <p:cNvPr id="411" name="Picture 112" descr=""/>
          <p:cNvPicPr/>
          <p:nvPr/>
        </p:nvPicPr>
        <p:blipFill>
          <a:blip r:embed="rId7"/>
          <a:stretch/>
        </p:blipFill>
        <p:spPr>
          <a:xfrm>
            <a:off x="2145960" y="1864440"/>
            <a:ext cx="6672960" cy="988560"/>
          </a:xfrm>
          <a:prstGeom prst="rect">
            <a:avLst/>
          </a:prstGeom>
          <a:ln>
            <a:noFill/>
          </a:ln>
        </p:spPr>
      </p:pic>
      <p:pic>
        <p:nvPicPr>
          <p:cNvPr id="412" name="Picture 33" descr=""/>
          <p:cNvPicPr/>
          <p:nvPr/>
        </p:nvPicPr>
        <p:blipFill>
          <a:blip r:embed="rId8"/>
          <a:stretch/>
        </p:blipFill>
        <p:spPr>
          <a:xfrm>
            <a:off x="6247800" y="75600"/>
            <a:ext cx="1130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14" name="CustomShape 2"/>
          <p:cNvSpPr/>
          <p:nvPr/>
        </p:nvSpPr>
        <p:spPr>
          <a:xfrm flipH="1">
            <a:off x="4991760" y="42998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"/>
          <p:cNvSpPr/>
          <p:nvPr/>
        </p:nvSpPr>
        <p:spPr>
          <a:xfrm>
            <a:off x="4533120" y="32130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341856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5"/>
          <p:cNvSpPr/>
          <p:nvPr/>
        </p:nvSpPr>
        <p:spPr>
          <a:xfrm>
            <a:off x="56239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4826520" y="35064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7"/>
          <p:cNvSpPr/>
          <p:nvPr/>
        </p:nvSpPr>
        <p:spPr>
          <a:xfrm flipH="1">
            <a:off x="3590280" y="35064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8"/>
          <p:cNvSpPr/>
          <p:nvPr/>
        </p:nvSpPr>
        <p:spPr>
          <a:xfrm>
            <a:off x="5026320" y="410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9"/>
          <p:cNvSpPr/>
          <p:nvPr/>
        </p:nvSpPr>
        <p:spPr>
          <a:xfrm>
            <a:off x="4105440" y="42998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0"/>
          <p:cNvSpPr/>
          <p:nvPr/>
        </p:nvSpPr>
        <p:spPr>
          <a:xfrm>
            <a:off x="42451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1"/>
          <p:cNvSpPr/>
          <p:nvPr/>
        </p:nvSpPr>
        <p:spPr>
          <a:xfrm>
            <a:off x="3900600" y="41072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2"/>
          <p:cNvSpPr/>
          <p:nvPr/>
        </p:nvSpPr>
        <p:spPr>
          <a:xfrm>
            <a:off x="481968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4921560" y="372204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5531760" y="476892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Picture 91" descr=""/>
          <p:cNvPicPr/>
          <p:nvPr/>
        </p:nvPicPr>
        <p:blipFill>
          <a:blip r:embed="rId1"/>
          <a:stretch/>
        </p:blipFill>
        <p:spPr>
          <a:xfrm>
            <a:off x="4096080" y="3724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428" name="CustomShape 15"/>
          <p:cNvSpPr/>
          <p:nvPr/>
        </p:nvSpPr>
        <p:spPr>
          <a:xfrm>
            <a:off x="2910960" y="5824800"/>
            <a:ext cx="361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Backup diagram for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29" name="Picture 93" descr=""/>
          <p:cNvPicPr/>
          <p:nvPr/>
        </p:nvPicPr>
        <p:blipFill>
          <a:blip r:embed="rId2"/>
          <a:stretch/>
        </p:blipFill>
        <p:spPr>
          <a:xfrm>
            <a:off x="3585240" y="4128480"/>
            <a:ext cx="240840" cy="304560"/>
          </a:xfrm>
          <a:prstGeom prst="rect">
            <a:avLst/>
          </a:prstGeom>
          <a:ln>
            <a:noFill/>
          </a:ln>
        </p:spPr>
      </p:pic>
      <p:sp>
        <p:nvSpPr>
          <p:cNvPr id="430" name="CustomShape 16"/>
          <p:cNvSpPr/>
          <p:nvPr/>
        </p:nvSpPr>
        <p:spPr>
          <a:xfrm flipV="1">
            <a:off x="5072760" y="3612600"/>
            <a:ext cx="1235520" cy="18432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7"/>
          <p:cNvSpPr/>
          <p:nvPr/>
        </p:nvSpPr>
        <p:spPr>
          <a:xfrm flipV="1">
            <a:off x="5682960" y="4592160"/>
            <a:ext cx="1514520" cy="25200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2" name="Picture 102" descr=""/>
          <p:cNvPicPr/>
          <p:nvPr/>
        </p:nvPicPr>
        <p:blipFill>
          <a:blip r:embed="rId3"/>
          <a:stretch/>
        </p:blipFill>
        <p:spPr>
          <a:xfrm>
            <a:off x="2556000" y="5131800"/>
            <a:ext cx="685440" cy="367920"/>
          </a:xfrm>
          <a:prstGeom prst="rect">
            <a:avLst/>
          </a:prstGeom>
          <a:ln>
            <a:noFill/>
          </a:ln>
        </p:spPr>
      </p:pic>
      <p:pic>
        <p:nvPicPr>
          <p:cNvPr id="433" name="Picture 103" descr=""/>
          <p:cNvPicPr/>
          <p:nvPr/>
        </p:nvPicPr>
        <p:blipFill>
          <a:blip r:embed="rId4"/>
          <a:stretch/>
        </p:blipFill>
        <p:spPr>
          <a:xfrm>
            <a:off x="3957120" y="328032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434" name="Picture 104" descr=""/>
          <p:cNvPicPr/>
          <p:nvPr/>
        </p:nvPicPr>
        <p:blipFill>
          <a:blip r:embed="rId5"/>
          <a:stretch/>
        </p:blipFill>
        <p:spPr>
          <a:xfrm>
            <a:off x="4991760" y="31820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435" name="Picture 105" descr=""/>
          <p:cNvPicPr/>
          <p:nvPr/>
        </p:nvPicPr>
        <p:blipFill>
          <a:blip r:embed="rId6"/>
          <a:stretch/>
        </p:blipFill>
        <p:spPr>
          <a:xfrm>
            <a:off x="6308640" y="342216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436" name="Picture 106" descr=""/>
          <p:cNvPicPr/>
          <p:nvPr/>
        </p:nvPicPr>
        <p:blipFill>
          <a:blip r:embed="rId7"/>
          <a:stretch/>
        </p:blipFill>
        <p:spPr>
          <a:xfrm>
            <a:off x="7197840" y="4401720"/>
            <a:ext cx="1104480" cy="380520"/>
          </a:xfrm>
          <a:prstGeom prst="rect">
            <a:avLst/>
          </a:prstGeom>
          <a:ln>
            <a:noFill/>
          </a:ln>
        </p:spPr>
      </p:pic>
      <p:pic>
        <p:nvPicPr>
          <p:cNvPr id="437" name="Picture 107" descr=""/>
          <p:cNvPicPr/>
          <p:nvPr/>
        </p:nvPicPr>
        <p:blipFill>
          <a:blip r:embed="rId8"/>
          <a:stretch/>
        </p:blipFill>
        <p:spPr>
          <a:xfrm>
            <a:off x="6212160" y="5118840"/>
            <a:ext cx="1294920" cy="380520"/>
          </a:xfrm>
          <a:prstGeom prst="rect">
            <a:avLst/>
          </a:prstGeom>
          <a:ln>
            <a:noFill/>
          </a:ln>
        </p:spPr>
      </p:pic>
      <p:pic>
        <p:nvPicPr>
          <p:cNvPr id="438" name="Picture 110" descr=""/>
          <p:cNvPicPr/>
          <p:nvPr/>
        </p:nvPicPr>
        <p:blipFill>
          <a:blip r:embed="rId9"/>
          <a:stretch/>
        </p:blipFill>
        <p:spPr>
          <a:xfrm>
            <a:off x="5630040" y="586728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439" name="Picture 111" descr=""/>
          <p:cNvPicPr/>
          <p:nvPr/>
        </p:nvPicPr>
        <p:blipFill>
          <a:blip r:embed="rId10"/>
          <a:stretch/>
        </p:blipFill>
        <p:spPr>
          <a:xfrm>
            <a:off x="907560" y="1021680"/>
            <a:ext cx="5596200" cy="813600"/>
          </a:xfrm>
          <a:prstGeom prst="rect">
            <a:avLst/>
          </a:prstGeom>
          <a:ln>
            <a:noFill/>
          </a:ln>
        </p:spPr>
      </p:pic>
      <p:pic>
        <p:nvPicPr>
          <p:cNvPr id="440" name="Picture 112" descr=""/>
          <p:cNvPicPr/>
          <p:nvPr/>
        </p:nvPicPr>
        <p:blipFill>
          <a:blip r:embed="rId11"/>
          <a:stretch/>
        </p:blipFill>
        <p:spPr>
          <a:xfrm>
            <a:off x="2145960" y="1864440"/>
            <a:ext cx="6672960" cy="988560"/>
          </a:xfrm>
          <a:prstGeom prst="rect">
            <a:avLst/>
          </a:prstGeom>
          <a:ln>
            <a:noFill/>
          </a:ln>
        </p:spPr>
      </p:pic>
      <p:pic>
        <p:nvPicPr>
          <p:cNvPr id="441" name="Picture 33" descr=""/>
          <p:cNvPicPr/>
          <p:nvPr/>
        </p:nvPicPr>
        <p:blipFill>
          <a:blip r:embed="rId12"/>
          <a:stretch/>
        </p:blipFill>
        <p:spPr>
          <a:xfrm>
            <a:off x="6247800" y="75600"/>
            <a:ext cx="1130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What are we going to do with value function?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28000" y="910800"/>
            <a:ext cx="7992000" cy="57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expectation equations → assess policy performance.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is return,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is value-  and action-value functions.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we want to find optimal policy!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That is – to know optimal actions in each possible state.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But how to know which policy is better?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 to compare them?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Optimal policy is the one with the biggest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28000" y="910800"/>
            <a:ext cx="79920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compare policies on the basis of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Best policy          is better or equal to any other policy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46" name="Picture 2" descr=""/>
          <p:cNvPicPr/>
          <p:nvPr/>
        </p:nvPicPr>
        <p:blipFill>
          <a:blip r:embed="rId1"/>
          <a:stretch/>
        </p:blipFill>
        <p:spPr>
          <a:xfrm>
            <a:off x="1907640" y="1484640"/>
            <a:ext cx="977400" cy="342720"/>
          </a:xfrm>
          <a:prstGeom prst="rect">
            <a:avLst/>
          </a:prstGeom>
          <a:ln>
            <a:noFill/>
          </a:ln>
        </p:spPr>
      </p:pic>
      <p:pic>
        <p:nvPicPr>
          <p:cNvPr id="447" name="Picture 3" descr=""/>
          <p:cNvPicPr/>
          <p:nvPr/>
        </p:nvPicPr>
        <p:blipFill>
          <a:blip r:embed="rId2"/>
          <a:stretch/>
        </p:blipFill>
        <p:spPr>
          <a:xfrm>
            <a:off x="3348000" y="1554480"/>
            <a:ext cx="342720" cy="202680"/>
          </a:xfrm>
          <a:prstGeom prst="rect">
            <a:avLst/>
          </a:prstGeom>
          <a:ln>
            <a:noFill/>
          </a:ln>
        </p:spPr>
      </p:pic>
      <p:pic>
        <p:nvPicPr>
          <p:cNvPr id="448" name="Picture 5" descr=""/>
          <p:cNvPicPr/>
          <p:nvPr/>
        </p:nvPicPr>
        <p:blipFill>
          <a:blip r:embed="rId3"/>
          <a:stretch/>
        </p:blipFill>
        <p:spPr>
          <a:xfrm>
            <a:off x="4152960" y="1472040"/>
            <a:ext cx="2145960" cy="36792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4"/>
          <a:stretch/>
        </p:blipFill>
        <p:spPr>
          <a:xfrm>
            <a:off x="6831720" y="1522800"/>
            <a:ext cx="367920" cy="266400"/>
          </a:xfrm>
          <a:prstGeom prst="rect">
            <a:avLst/>
          </a:prstGeom>
          <a:ln>
            <a:noFill/>
          </a:ln>
        </p:spPr>
      </p:pic>
      <p:pic>
        <p:nvPicPr>
          <p:cNvPr id="450" name="Picture 8" descr=""/>
          <p:cNvPicPr/>
          <p:nvPr/>
        </p:nvPicPr>
        <p:blipFill>
          <a:blip r:embed="rId5"/>
          <a:stretch/>
        </p:blipFill>
        <p:spPr>
          <a:xfrm>
            <a:off x="2441520" y="2160000"/>
            <a:ext cx="329760" cy="20268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533880" y="4608720"/>
            <a:ext cx="419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Use optimal policy from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828000" y="2844360"/>
            <a:ext cx="7992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 any finite MDP there is always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at least one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deterministic optimal policy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4572000" y="4608720"/>
            <a:ext cx="4140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Commit action a, and </a:t>
            </a:r>
            <a:r>
              <a:rPr b="1" lang="nl-NL" sz="2400" spc="-1" strike="noStrike">
                <a:solidFill>
                  <a:srgbClr val="c00000"/>
                </a:solidFill>
                <a:latin typeface="Myriad Pro"/>
              </a:rPr>
              <a:t>afterwards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use optimal policy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54" name="Picture 12" descr=""/>
          <p:cNvPicPr/>
          <p:nvPr/>
        </p:nvPicPr>
        <p:blipFill>
          <a:blip r:embed="rId6"/>
          <a:stretch/>
        </p:blipFill>
        <p:spPr>
          <a:xfrm>
            <a:off x="4910760" y="4045680"/>
            <a:ext cx="3390480" cy="495000"/>
          </a:xfrm>
          <a:prstGeom prst="rect">
            <a:avLst/>
          </a:prstGeom>
          <a:ln>
            <a:noFill/>
          </a:ln>
        </p:spPr>
      </p:pic>
      <p:pic>
        <p:nvPicPr>
          <p:cNvPr id="455" name="Picture 13" descr=""/>
          <p:cNvPicPr/>
          <p:nvPr/>
        </p:nvPicPr>
        <p:blipFill>
          <a:blip r:embed="rId7"/>
          <a:stretch/>
        </p:blipFill>
        <p:spPr>
          <a:xfrm>
            <a:off x="1257840" y="4041360"/>
            <a:ext cx="2742840" cy="495000"/>
          </a:xfrm>
          <a:prstGeom prst="rect">
            <a:avLst/>
          </a:prstGeom>
          <a:ln>
            <a:noFill/>
          </a:ln>
        </p:spPr>
      </p:pic>
      <p:pic>
        <p:nvPicPr>
          <p:cNvPr id="456" name="Picture 14" descr=""/>
          <p:cNvPicPr/>
          <p:nvPr/>
        </p:nvPicPr>
        <p:blipFill>
          <a:blip r:embed="rId8"/>
          <a:stretch/>
        </p:blipFill>
        <p:spPr>
          <a:xfrm>
            <a:off x="7698600" y="100800"/>
            <a:ext cx="761760" cy="418680"/>
          </a:xfrm>
          <a:prstGeom prst="rect">
            <a:avLst/>
          </a:prstGeom>
          <a:ln>
            <a:noFill/>
          </a:ln>
        </p:spPr>
      </p:pic>
      <p:pic>
        <p:nvPicPr>
          <p:cNvPr id="457" name="Picture 7" descr=""/>
          <p:cNvPicPr/>
          <p:nvPr/>
        </p:nvPicPr>
        <p:blipFill>
          <a:blip r:embed="rId9"/>
          <a:stretch/>
        </p:blipFill>
        <p:spPr>
          <a:xfrm>
            <a:off x="6351480" y="9536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458" name="Picture 16" descr=""/>
          <p:cNvPicPr/>
          <p:nvPr/>
        </p:nvPicPr>
        <p:blipFill>
          <a:blip r:embed="rId10"/>
          <a:stretch/>
        </p:blipFill>
        <p:spPr>
          <a:xfrm>
            <a:off x="4083120" y="4757040"/>
            <a:ext cx="139320" cy="164880"/>
          </a:xfrm>
          <a:prstGeom prst="rect">
            <a:avLst/>
          </a:prstGeom>
          <a:ln>
            <a:noFill/>
          </a:ln>
        </p:spPr>
      </p:pic>
      <p:sp>
        <p:nvSpPr>
          <p:cNvPr id="459" name="CustomShape 6"/>
          <p:cNvSpPr/>
          <p:nvPr/>
        </p:nvSpPr>
        <p:spPr>
          <a:xfrm>
            <a:off x="4820040" y="3997800"/>
            <a:ext cx="3639960" cy="6105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7"/>
          <p:cNvSpPr/>
          <p:nvPr/>
        </p:nvSpPr>
        <p:spPr>
          <a:xfrm>
            <a:off x="1048320" y="3950280"/>
            <a:ext cx="3174120" cy="6584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62" name="CustomShape 2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6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467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68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469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470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471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472" name="CustomShape 6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8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477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78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479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sp>
        <p:nvSpPr>
          <p:cNvPr id="480" name="CustomShape 10"/>
          <p:cNvSpPr/>
          <p:nvPr/>
        </p:nvSpPr>
        <p:spPr>
          <a:xfrm>
            <a:off x="1009440" y="3606120"/>
            <a:ext cx="3058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81" name="CustomShape 11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82" name="Picture 52" descr=""/>
          <p:cNvPicPr/>
          <p:nvPr/>
        </p:nvPicPr>
        <p:blipFill>
          <a:blip r:embed="rId11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483" name="Picture 53" descr=""/>
          <p:cNvPicPr/>
          <p:nvPr/>
        </p:nvPicPr>
        <p:blipFill>
          <a:blip r:embed="rId12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484" name="CustomShape 12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3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4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5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6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7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8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9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0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1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2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3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4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5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6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9" name="Picture 44" descr=""/>
          <p:cNvPicPr/>
          <p:nvPr/>
        </p:nvPicPr>
        <p:blipFill>
          <a:blip r:embed="rId13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828000" y="910800"/>
            <a:ext cx="770400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in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chess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– value of taken opponent's piece </a:t>
            </a:r>
            <a:r>
              <a:rPr b="0" lang="nl-NL" sz="2400" spc="-1" strike="noStrike">
                <a:solidFill>
                  <a:srgbClr val="1f497d"/>
                </a:solidFill>
                <a:latin typeface="Myriad Pro"/>
                <a:ea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56" name="Picture 3" descr=""/>
          <p:cNvPicPr/>
          <p:nvPr/>
        </p:nvPicPr>
        <p:blipFill>
          <a:blip r:embed="rId1"/>
          <a:stretch/>
        </p:blipFill>
        <p:spPr>
          <a:xfrm>
            <a:off x="2023920" y="4307760"/>
            <a:ext cx="5384520" cy="393480"/>
          </a:xfrm>
          <a:prstGeom prst="rect">
            <a:avLst/>
          </a:prstGeom>
          <a:ln>
            <a:noFill/>
          </a:ln>
        </p:spPr>
      </p:pic>
      <p:sp>
        <p:nvSpPr>
          <p:cNvPr id="57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1979640" y="4221000"/>
            <a:ext cx="503640" cy="5756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4"/>
          <p:cNvSpPr/>
          <p:nvPr/>
        </p:nvSpPr>
        <p:spPr>
          <a:xfrm>
            <a:off x="2843640" y="4221000"/>
            <a:ext cx="503640" cy="575640"/>
          </a:xfrm>
          <a:prstGeom prst="rect">
            <a:avLst/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"/>
          <p:cNvSpPr/>
          <p:nvPr/>
        </p:nvSpPr>
        <p:spPr>
          <a:xfrm>
            <a:off x="7192080" y="4429800"/>
            <a:ext cx="216720" cy="2869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"/>
          <p:cNvSpPr/>
          <p:nvPr/>
        </p:nvSpPr>
        <p:spPr>
          <a:xfrm>
            <a:off x="486720" y="3500640"/>
            <a:ext cx="5721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Сumulative reward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called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return: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3492720" y="4864680"/>
            <a:ext cx="2974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immediate reward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5490000" y="3972240"/>
            <a:ext cx="2088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end of episode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 flipH="1" rot="16200000">
            <a:off x="1494360" y="4024800"/>
            <a:ext cx="536400" cy="4316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 rot="10800000">
            <a:off x="3708000" y="5095800"/>
            <a:ext cx="611640" cy="298080"/>
          </a:xfrm>
          <a:prstGeom prst="bentConnector2">
            <a:avLst/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1"/>
          <p:cNvSpPr/>
          <p:nvPr/>
        </p:nvSpPr>
        <p:spPr>
          <a:xfrm flipH="1">
            <a:off x="7408080" y="4203000"/>
            <a:ext cx="168840" cy="370080"/>
          </a:xfrm>
          <a:prstGeom prst="bentConnector3">
            <a:avLst>
              <a:gd name="adj1" fmla="val -134972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6149520" y="179676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02" name="CustomShape 3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5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6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07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08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09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10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511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512" name="CustomShape 7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8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9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0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1"/>
          <p:cNvSpPr/>
          <p:nvPr/>
        </p:nvSpPr>
        <p:spPr>
          <a:xfrm>
            <a:off x="6166800" y="1875960"/>
            <a:ext cx="79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7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18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19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20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21" name="Picture 47" descr=""/>
          <p:cNvPicPr/>
          <p:nvPr/>
        </p:nvPicPr>
        <p:blipFill>
          <a:blip r:embed="rId11"/>
          <a:stretch/>
        </p:blipFill>
        <p:spPr>
          <a:xfrm>
            <a:off x="8041680" y="3013920"/>
            <a:ext cx="850680" cy="380520"/>
          </a:xfrm>
          <a:prstGeom prst="rect">
            <a:avLst/>
          </a:prstGeom>
          <a:ln>
            <a:noFill/>
          </a:ln>
        </p:spPr>
      </p:pic>
      <p:pic>
        <p:nvPicPr>
          <p:cNvPr id="522" name="Picture 48" descr=""/>
          <p:cNvPicPr/>
          <p:nvPr/>
        </p:nvPicPr>
        <p:blipFill>
          <a:blip r:embed="rId12"/>
          <a:stretch/>
        </p:blipFill>
        <p:spPr>
          <a:xfrm>
            <a:off x="6837480" y="107928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23" name="CustomShape 12"/>
          <p:cNvSpPr/>
          <p:nvPr/>
        </p:nvSpPr>
        <p:spPr>
          <a:xfrm>
            <a:off x="1009440" y="3606120"/>
            <a:ext cx="29862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24" name="CustomShape 1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525" name="Picture 52" descr=""/>
          <p:cNvPicPr/>
          <p:nvPr/>
        </p:nvPicPr>
        <p:blipFill>
          <a:blip r:embed="rId13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526" name="Picture 53" descr=""/>
          <p:cNvPicPr/>
          <p:nvPr/>
        </p:nvPicPr>
        <p:blipFill>
          <a:blip r:embed="rId14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27" name="CustomShape 14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5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6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7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8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9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0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1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2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3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4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5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6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7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8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46" descr=""/>
          <p:cNvPicPr/>
          <p:nvPr/>
        </p:nvPicPr>
        <p:blipFill>
          <a:blip r:embed="rId15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44" name="CustomShape 2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4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5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8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49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50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51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52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553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554" name="CustomShape 6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7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8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9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59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60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61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62" name="Picture 47" descr=""/>
          <p:cNvPicPr/>
          <p:nvPr/>
        </p:nvPicPr>
        <p:blipFill>
          <a:blip r:embed="rId11"/>
          <a:stretch/>
        </p:blipFill>
        <p:spPr>
          <a:xfrm>
            <a:off x="8041680" y="3013920"/>
            <a:ext cx="850680" cy="380520"/>
          </a:xfrm>
          <a:prstGeom prst="rect">
            <a:avLst/>
          </a:prstGeom>
          <a:ln>
            <a:noFill/>
          </a:ln>
        </p:spPr>
      </p:pic>
      <p:pic>
        <p:nvPicPr>
          <p:cNvPr id="563" name="Picture 48" descr=""/>
          <p:cNvPicPr/>
          <p:nvPr/>
        </p:nvPicPr>
        <p:blipFill>
          <a:blip r:embed="rId12"/>
          <a:stretch/>
        </p:blipFill>
        <p:spPr>
          <a:xfrm>
            <a:off x="6837480" y="107928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64" name="CustomShape 10"/>
          <p:cNvSpPr/>
          <p:nvPr/>
        </p:nvSpPr>
        <p:spPr>
          <a:xfrm>
            <a:off x="1009440" y="3606120"/>
            <a:ext cx="29156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65" name="CustomShape 11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566" name="Picture 52" descr=""/>
          <p:cNvPicPr/>
          <p:nvPr/>
        </p:nvPicPr>
        <p:blipFill>
          <a:blip r:embed="rId13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567" name="Picture 53" descr=""/>
          <p:cNvPicPr/>
          <p:nvPr/>
        </p:nvPicPr>
        <p:blipFill>
          <a:blip r:embed="rId14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pic>
        <p:nvPicPr>
          <p:cNvPr id="568" name="Picture 54" descr=""/>
          <p:cNvPicPr/>
          <p:nvPr/>
        </p:nvPicPr>
        <p:blipFill>
          <a:blip r:embed="rId15"/>
          <a:stretch/>
        </p:blipFill>
        <p:spPr>
          <a:xfrm>
            <a:off x="783720" y="4758120"/>
            <a:ext cx="6019560" cy="825120"/>
          </a:xfrm>
          <a:prstGeom prst="rect">
            <a:avLst/>
          </a:prstGeom>
          <a:ln>
            <a:noFill/>
          </a:ln>
        </p:spPr>
      </p:pic>
      <p:sp>
        <p:nvSpPr>
          <p:cNvPr id="569" name="CustomShape 12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3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4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5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6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7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8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9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0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21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22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3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4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5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6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6"/>
          <a:stretch/>
        </p:blipFill>
        <p:spPr>
          <a:xfrm>
            <a:off x="1711080" y="5559120"/>
            <a:ext cx="6374880" cy="863280"/>
          </a:xfrm>
          <a:prstGeom prst="rect">
            <a:avLst/>
          </a:prstGeom>
          <a:ln>
            <a:noFill/>
          </a:ln>
        </p:spPr>
      </p:pic>
      <p:pic>
        <p:nvPicPr>
          <p:cNvPr id="585" name="Picture 55" descr=""/>
          <p:cNvPicPr/>
          <p:nvPr/>
        </p:nvPicPr>
        <p:blipFill>
          <a:blip r:embed="rId17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  <p:sp>
        <p:nvSpPr>
          <p:cNvPr id="586" name="CustomShape 27"/>
          <p:cNvSpPr/>
          <p:nvPr/>
        </p:nvSpPr>
        <p:spPr>
          <a:xfrm>
            <a:off x="6166800" y="1875960"/>
            <a:ext cx="79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8"/>
          <p:cNvSpPr/>
          <p:nvPr/>
        </p:nvSpPr>
        <p:spPr>
          <a:xfrm>
            <a:off x="6149520" y="179676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1009440" y="3606120"/>
            <a:ext cx="313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03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04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05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06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07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08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20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21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22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23" name="Picture 23" descr=""/>
          <p:cNvPicPr/>
          <p:nvPr/>
        </p:nvPicPr>
        <p:blipFill>
          <a:blip r:embed="rId11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624" name="Picture 24" descr=""/>
          <p:cNvPicPr/>
          <p:nvPr/>
        </p:nvPicPr>
        <p:blipFill>
          <a:blip r:embed="rId12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625" name="Picture 42" descr=""/>
          <p:cNvPicPr/>
          <p:nvPr/>
        </p:nvPicPr>
        <p:blipFill>
          <a:blip r:embed="rId13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1009440" y="3606120"/>
            <a:ext cx="313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9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41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42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43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44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45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46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58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59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60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61" name="Picture 16" descr=""/>
          <p:cNvPicPr/>
          <p:nvPr/>
        </p:nvPicPr>
        <p:blipFill>
          <a:blip r:embed="rId11"/>
          <a:stretch/>
        </p:blipFill>
        <p:spPr>
          <a:xfrm>
            <a:off x="7765560" y="2746080"/>
            <a:ext cx="1224720" cy="367200"/>
          </a:xfrm>
          <a:prstGeom prst="rect">
            <a:avLst/>
          </a:prstGeom>
          <a:ln>
            <a:noFill/>
          </a:ln>
        </p:spPr>
      </p:pic>
      <p:pic>
        <p:nvPicPr>
          <p:cNvPr id="662" name="Picture 17" descr=""/>
          <p:cNvPicPr/>
          <p:nvPr/>
        </p:nvPicPr>
        <p:blipFill>
          <a:blip r:embed="rId12"/>
          <a:stretch/>
        </p:blipFill>
        <p:spPr>
          <a:xfrm>
            <a:off x="6845400" y="1124640"/>
            <a:ext cx="1066320" cy="367920"/>
          </a:xfrm>
          <a:prstGeom prst="rect">
            <a:avLst/>
          </a:prstGeom>
          <a:ln>
            <a:noFill/>
          </a:ln>
        </p:spPr>
      </p:pic>
      <p:sp>
        <p:nvSpPr>
          <p:cNvPr id="663" name="CustomShape 26"/>
          <p:cNvSpPr/>
          <p:nvPr/>
        </p:nvSpPr>
        <p:spPr>
          <a:xfrm>
            <a:off x="689220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64" name="CustomShape 27"/>
          <p:cNvSpPr/>
          <p:nvPr/>
        </p:nvSpPr>
        <p:spPr>
          <a:xfrm>
            <a:off x="550188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665" name="Picture 23" descr=""/>
          <p:cNvPicPr/>
          <p:nvPr/>
        </p:nvPicPr>
        <p:blipFill>
          <a:blip r:embed="rId13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666" name="Picture 24" descr=""/>
          <p:cNvPicPr/>
          <p:nvPr/>
        </p:nvPicPr>
        <p:blipFill>
          <a:blip r:embed="rId14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667" name="Picture 46" descr=""/>
          <p:cNvPicPr/>
          <p:nvPr/>
        </p:nvPicPr>
        <p:blipFill>
          <a:blip r:embed="rId15"/>
          <a:stretch/>
        </p:blipFill>
        <p:spPr>
          <a:xfrm>
            <a:off x="5968080" y="75600"/>
            <a:ext cx="1130040" cy="418680"/>
          </a:xfrm>
          <a:prstGeom prst="rect">
            <a:avLst/>
          </a:prstGeom>
          <a:ln>
            <a:noFill/>
          </a:ln>
        </p:spPr>
      </p:pic>
      <p:sp>
        <p:nvSpPr>
          <p:cNvPr id="668" name="CustomShape 28"/>
          <p:cNvSpPr/>
          <p:nvPr/>
        </p:nvSpPr>
        <p:spPr>
          <a:xfrm>
            <a:off x="56520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69822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1009440" y="3606120"/>
            <a:ext cx="29862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73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85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86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87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88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89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90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1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702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703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704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705" name="Picture 16" descr=""/>
          <p:cNvPicPr/>
          <p:nvPr/>
        </p:nvPicPr>
        <p:blipFill>
          <a:blip r:embed="rId11"/>
          <a:stretch/>
        </p:blipFill>
        <p:spPr>
          <a:xfrm>
            <a:off x="7765560" y="2746080"/>
            <a:ext cx="1224720" cy="367200"/>
          </a:xfrm>
          <a:prstGeom prst="rect">
            <a:avLst/>
          </a:prstGeom>
          <a:ln>
            <a:noFill/>
          </a:ln>
        </p:spPr>
      </p:pic>
      <p:pic>
        <p:nvPicPr>
          <p:cNvPr id="706" name="Picture 17" descr=""/>
          <p:cNvPicPr/>
          <p:nvPr/>
        </p:nvPicPr>
        <p:blipFill>
          <a:blip r:embed="rId12"/>
          <a:stretch/>
        </p:blipFill>
        <p:spPr>
          <a:xfrm>
            <a:off x="6845400" y="112464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07" name="Picture 23" descr=""/>
          <p:cNvPicPr/>
          <p:nvPr/>
        </p:nvPicPr>
        <p:blipFill>
          <a:blip r:embed="rId13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708" name="Picture 24" descr=""/>
          <p:cNvPicPr/>
          <p:nvPr/>
        </p:nvPicPr>
        <p:blipFill>
          <a:blip r:embed="rId14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09" name="Picture 48" descr=""/>
          <p:cNvPicPr/>
          <p:nvPr/>
        </p:nvPicPr>
        <p:blipFill>
          <a:blip r:embed="rId15"/>
          <a:stretch/>
        </p:blipFill>
        <p:spPr>
          <a:xfrm>
            <a:off x="5968080" y="756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710" name="Picture 2" descr=""/>
          <p:cNvPicPr/>
          <p:nvPr/>
        </p:nvPicPr>
        <p:blipFill>
          <a:blip r:embed="rId16"/>
          <a:stretch/>
        </p:blipFill>
        <p:spPr>
          <a:xfrm>
            <a:off x="616320" y="4545000"/>
            <a:ext cx="8241840" cy="863280"/>
          </a:xfrm>
          <a:prstGeom prst="rect">
            <a:avLst/>
          </a:prstGeom>
          <a:ln>
            <a:noFill/>
          </a:ln>
        </p:spPr>
      </p:pic>
      <p:pic>
        <p:nvPicPr>
          <p:cNvPr id="711" name="Picture 3" descr=""/>
          <p:cNvPicPr/>
          <p:nvPr/>
        </p:nvPicPr>
        <p:blipFill>
          <a:blip r:embed="rId17"/>
          <a:stretch/>
        </p:blipFill>
        <p:spPr>
          <a:xfrm>
            <a:off x="1813320" y="5382720"/>
            <a:ext cx="5866920" cy="1002960"/>
          </a:xfrm>
          <a:prstGeom prst="rect">
            <a:avLst/>
          </a:prstGeom>
          <a:ln>
            <a:noFill/>
          </a:ln>
        </p:spPr>
      </p:pic>
      <p:sp>
        <p:nvSpPr>
          <p:cNvPr id="712" name="CustomShape 26"/>
          <p:cNvSpPr/>
          <p:nvPr/>
        </p:nvSpPr>
        <p:spPr>
          <a:xfrm>
            <a:off x="689220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3" name="CustomShape 27"/>
          <p:cNvSpPr/>
          <p:nvPr/>
        </p:nvSpPr>
        <p:spPr>
          <a:xfrm>
            <a:off x="550188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4" name="CustomShape 28"/>
          <p:cNvSpPr/>
          <p:nvPr/>
        </p:nvSpPr>
        <p:spPr>
          <a:xfrm>
            <a:off x="56520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9"/>
          <p:cNvSpPr/>
          <p:nvPr/>
        </p:nvSpPr>
        <p:spPr>
          <a:xfrm>
            <a:off x="69822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Well, that was tough. What’s next?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828000" y="910800"/>
            <a:ext cx="7992000" cy="34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Now we are equipped with heavy artillery of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for            and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for              and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That will be our toolkit for finding optimal policy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using dynamic programming!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18" name="Picture 2" descr=""/>
          <p:cNvPicPr/>
          <p:nvPr/>
        </p:nvPicPr>
        <p:blipFill>
          <a:blip r:embed="rId1"/>
          <a:stretch/>
        </p:blipFill>
        <p:spPr>
          <a:xfrm>
            <a:off x="5809320" y="1512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19" name="Picture 3" descr=""/>
          <p:cNvPicPr/>
          <p:nvPr/>
        </p:nvPicPr>
        <p:blipFill>
          <a:blip r:embed="rId2"/>
          <a:stretch/>
        </p:blipFill>
        <p:spPr>
          <a:xfrm>
            <a:off x="7105680" y="15120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720" name="Picture 5" descr=""/>
          <p:cNvPicPr/>
          <p:nvPr/>
        </p:nvPicPr>
        <p:blipFill>
          <a:blip r:embed="rId3"/>
          <a:stretch/>
        </p:blipFill>
        <p:spPr>
          <a:xfrm>
            <a:off x="7033680" y="208800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21" name="Picture 6" descr=""/>
          <p:cNvPicPr/>
          <p:nvPr/>
        </p:nvPicPr>
        <p:blipFill>
          <a:blip r:embed="rId4"/>
          <a:stretch/>
        </p:blipFill>
        <p:spPr>
          <a:xfrm>
            <a:off x="5593320" y="2088000"/>
            <a:ext cx="748800" cy="36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Generalized policy iteration: 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 Policy: evaluation &amp; improvement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Model-based setup with value-based approach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828000" y="910800"/>
            <a:ext cx="7992000" cy="42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How to find optimal policy? 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model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&amp;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value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based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Model-based setup – model of the world is known, i.e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all                        is known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br/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based approach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Build or estimate a value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Extract a policy from the value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725" name="Picture 7" descr=""/>
          <p:cNvPicPr/>
          <p:nvPr/>
        </p:nvPicPr>
        <p:blipFill>
          <a:blip r:embed="rId1"/>
          <a:stretch/>
        </p:blipFill>
        <p:spPr>
          <a:xfrm>
            <a:off x="1331640" y="227700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726" name="Picture 8" descr=""/>
          <p:cNvPicPr/>
          <p:nvPr/>
        </p:nvPicPr>
        <p:blipFill>
          <a:blip r:embed="rId2"/>
          <a:stretch/>
        </p:blipFill>
        <p:spPr>
          <a:xfrm>
            <a:off x="3924000" y="2241000"/>
            <a:ext cx="1231560" cy="36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evaluation: motivation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28" name="CustomShape 2"/>
          <p:cNvSpPr/>
          <p:nvPr/>
        </p:nvSpPr>
        <p:spPr>
          <a:xfrm>
            <a:off x="828000" y="1484640"/>
            <a:ext cx="7992000" cy="47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 is also called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prediction problem: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predict value function for a particular policy.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basically a system of linear equations where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# of unknowns = # of equations = # of states 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29" name="Picture 6" descr=""/>
          <p:cNvPicPr/>
          <p:nvPr/>
        </p:nvPicPr>
        <p:blipFill>
          <a:blip r:embed="rId1"/>
          <a:stretch/>
        </p:blipFill>
        <p:spPr>
          <a:xfrm>
            <a:off x="1230480" y="342684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730" name="Picture 9" descr=""/>
          <p:cNvPicPr/>
          <p:nvPr/>
        </p:nvPicPr>
        <p:blipFill>
          <a:blip r:embed="rId2"/>
          <a:stretch/>
        </p:blipFill>
        <p:spPr>
          <a:xfrm>
            <a:off x="2170440" y="433656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731" name="CustomShape 3"/>
          <p:cNvSpPr/>
          <p:nvPr/>
        </p:nvSpPr>
        <p:spPr>
          <a:xfrm>
            <a:off x="1558440" y="907200"/>
            <a:ext cx="6315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Myriad Pro"/>
              </a:rPr>
              <a:t>If you can't measure it, you can't improve it. Peter Drucker</a:t>
            </a:r>
            <a:endParaRPr b="0" lang="nl-NL" sz="20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evaluation: algorithm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828000" y="910800"/>
            <a:ext cx="7992000" cy="52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Input     , the policy to be evaluated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an array                     , for all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Repeat              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               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                 (a small positive number)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Output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34" name="Picture 2" descr=""/>
          <p:cNvPicPr/>
          <p:nvPr/>
        </p:nvPicPr>
        <p:blipFill>
          <a:blip r:embed="rId1"/>
          <a:stretch/>
        </p:blipFill>
        <p:spPr>
          <a:xfrm>
            <a:off x="1763640" y="105912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735" name="Picture 6" descr=""/>
          <p:cNvPicPr/>
          <p:nvPr/>
        </p:nvPicPr>
        <p:blipFill>
          <a:blip r:embed="rId2"/>
          <a:stretch/>
        </p:blipFill>
        <p:spPr>
          <a:xfrm>
            <a:off x="1331640" y="2314440"/>
            <a:ext cx="1002960" cy="279000"/>
          </a:xfrm>
          <a:prstGeom prst="rect">
            <a:avLst/>
          </a:prstGeom>
          <a:ln>
            <a:noFill/>
          </a:ln>
        </p:spPr>
      </p:pic>
      <p:pic>
        <p:nvPicPr>
          <p:cNvPr id="736" name="Picture 9" descr=""/>
          <p:cNvPicPr/>
          <p:nvPr/>
        </p:nvPicPr>
        <p:blipFill>
          <a:blip r:embed="rId3"/>
          <a:stretch/>
        </p:blipFill>
        <p:spPr>
          <a:xfrm>
            <a:off x="2520720" y="272952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737" name="Picture 13" descr=""/>
          <p:cNvPicPr/>
          <p:nvPr/>
        </p:nvPicPr>
        <p:blipFill>
          <a:blip r:embed="rId4"/>
          <a:stretch/>
        </p:blipFill>
        <p:spPr>
          <a:xfrm>
            <a:off x="1617480" y="5274720"/>
            <a:ext cx="926640" cy="279000"/>
          </a:xfrm>
          <a:prstGeom prst="rect">
            <a:avLst/>
          </a:prstGeom>
          <a:ln>
            <a:noFill/>
          </a:ln>
        </p:spPr>
      </p:pic>
      <p:sp>
        <p:nvSpPr>
          <p:cNvPr id="738" name="CustomShape 3"/>
          <p:cNvSpPr/>
          <p:nvPr/>
        </p:nvSpPr>
        <p:spPr>
          <a:xfrm>
            <a:off x="5597280" y="2621160"/>
            <a:ext cx="29887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00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expectation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1800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          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1776240" y="3650400"/>
            <a:ext cx="6827760" cy="10101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5"/>
          <p:cNvSpPr/>
          <p:nvPr/>
        </p:nvSpPr>
        <p:spPr>
          <a:xfrm flipH="1" rot="16200000">
            <a:off x="7985520" y="3537360"/>
            <a:ext cx="1118520" cy="117720"/>
          </a:xfrm>
          <a:prstGeom prst="bentConnector4">
            <a:avLst>
              <a:gd name="adj1" fmla="val 527"/>
              <a:gd name="adj2" fmla="val 293799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1" name="Picture 25" descr=""/>
          <p:cNvPicPr/>
          <p:nvPr/>
        </p:nvPicPr>
        <p:blipFill>
          <a:blip r:embed="rId5"/>
          <a:stretch/>
        </p:blipFill>
        <p:spPr>
          <a:xfrm>
            <a:off x="7669440" y="30366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42" name="Picture 7" descr=""/>
          <p:cNvPicPr/>
          <p:nvPr/>
        </p:nvPicPr>
        <p:blipFill>
          <a:blip r:embed="rId6"/>
          <a:stretch/>
        </p:blipFill>
        <p:spPr>
          <a:xfrm>
            <a:off x="5330520" y="141732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743" name="Picture 16" descr=""/>
          <p:cNvPicPr/>
          <p:nvPr/>
        </p:nvPicPr>
        <p:blipFill>
          <a:blip r:embed="rId7"/>
          <a:stretch/>
        </p:blipFill>
        <p:spPr>
          <a:xfrm>
            <a:off x="1825200" y="3187080"/>
            <a:ext cx="2158560" cy="367920"/>
          </a:xfrm>
          <a:prstGeom prst="rect">
            <a:avLst/>
          </a:prstGeom>
          <a:ln>
            <a:noFill/>
          </a:ln>
        </p:spPr>
      </p:pic>
      <p:pic>
        <p:nvPicPr>
          <p:cNvPr id="744" name="Picture 18" descr=""/>
          <p:cNvPicPr/>
          <p:nvPr/>
        </p:nvPicPr>
        <p:blipFill>
          <a:blip r:embed="rId8"/>
          <a:stretch/>
        </p:blipFill>
        <p:spPr>
          <a:xfrm>
            <a:off x="1825200" y="3801960"/>
            <a:ext cx="6667200" cy="825120"/>
          </a:xfrm>
          <a:prstGeom prst="rect">
            <a:avLst/>
          </a:prstGeom>
          <a:ln>
            <a:noFill/>
          </a:ln>
        </p:spPr>
      </p:pic>
      <p:pic>
        <p:nvPicPr>
          <p:cNvPr id="745" name="Picture 19" descr=""/>
          <p:cNvPicPr/>
          <p:nvPr/>
        </p:nvPicPr>
        <p:blipFill>
          <a:blip r:embed="rId9"/>
          <a:stretch/>
        </p:blipFill>
        <p:spPr>
          <a:xfrm>
            <a:off x="1825200" y="4771440"/>
            <a:ext cx="4457520" cy="367920"/>
          </a:xfrm>
          <a:prstGeom prst="rect">
            <a:avLst/>
          </a:prstGeom>
          <a:ln>
            <a:noFill/>
          </a:ln>
        </p:spPr>
      </p:pic>
      <p:pic>
        <p:nvPicPr>
          <p:cNvPr id="746" name="Picture 21" descr=""/>
          <p:cNvPicPr/>
          <p:nvPr/>
        </p:nvPicPr>
        <p:blipFill>
          <a:blip r:embed="rId10"/>
          <a:stretch/>
        </p:blipFill>
        <p:spPr>
          <a:xfrm>
            <a:off x="1967040" y="5844240"/>
            <a:ext cx="990360" cy="240840"/>
          </a:xfrm>
          <a:prstGeom prst="rect">
            <a:avLst/>
          </a:prstGeom>
          <a:ln>
            <a:noFill/>
          </a:ln>
        </p:spPr>
      </p:pic>
      <p:pic>
        <p:nvPicPr>
          <p:cNvPr id="747" name="Picture 5" descr=""/>
          <p:cNvPicPr/>
          <p:nvPr/>
        </p:nvPicPr>
        <p:blipFill>
          <a:blip r:embed="rId11"/>
          <a:stretch/>
        </p:blipFill>
        <p:spPr>
          <a:xfrm>
            <a:off x="3157920" y="1407240"/>
            <a:ext cx="1269720" cy="3679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data center non-stop cooling system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828000" y="910800"/>
            <a:ext cx="7704000" cy="30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temperature measurements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different fans speed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 for exceeding temperature thresholds  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for each second system is cool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an idea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828000" y="910800"/>
            <a:ext cx="7992000" cy="48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Once we know what is              for a particular  policy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improve it by acting greedily w.r.t.           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This procedure is guaranteed to produce a better policy!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50" name="Picture 3" descr=""/>
          <p:cNvPicPr/>
          <p:nvPr/>
        </p:nvPicPr>
        <p:blipFill>
          <a:blip r:embed="rId1"/>
          <a:stretch/>
        </p:blipFill>
        <p:spPr>
          <a:xfrm>
            <a:off x="3924000" y="954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1" name="Picture 9" descr=""/>
          <p:cNvPicPr/>
          <p:nvPr/>
        </p:nvPicPr>
        <p:blipFill>
          <a:blip r:embed="rId2"/>
          <a:stretch/>
        </p:blipFill>
        <p:spPr>
          <a:xfrm>
            <a:off x="6588360" y="1386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2" name="Picture 5" descr=""/>
          <p:cNvPicPr/>
          <p:nvPr/>
        </p:nvPicPr>
        <p:blipFill>
          <a:blip r:embed="rId3"/>
          <a:stretch/>
        </p:blipFill>
        <p:spPr>
          <a:xfrm>
            <a:off x="1395360" y="2061000"/>
            <a:ext cx="6641640" cy="139680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an idea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54" name="CustomShape 2"/>
          <p:cNvSpPr/>
          <p:nvPr/>
        </p:nvSpPr>
        <p:spPr>
          <a:xfrm>
            <a:off x="828000" y="910800"/>
            <a:ext cx="7992000" cy="65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Once we know what is              for a particular  policy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improve it by acting greedily w.r.t.           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This procedure is guaranteed to produce a better policy!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for all states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meaning that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55" name="Picture 3" descr=""/>
          <p:cNvPicPr/>
          <p:nvPr/>
        </p:nvPicPr>
        <p:blipFill>
          <a:blip r:embed="rId1"/>
          <a:stretch/>
        </p:blipFill>
        <p:spPr>
          <a:xfrm>
            <a:off x="3924000" y="954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6" name="Picture 9" descr=""/>
          <p:cNvPicPr/>
          <p:nvPr/>
        </p:nvPicPr>
        <p:blipFill>
          <a:blip r:embed="rId2"/>
          <a:stretch/>
        </p:blipFill>
        <p:spPr>
          <a:xfrm>
            <a:off x="6588360" y="1386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7" name="Picture 5" descr=""/>
          <p:cNvPicPr/>
          <p:nvPr/>
        </p:nvPicPr>
        <p:blipFill>
          <a:blip r:embed="rId3"/>
          <a:stretch/>
        </p:blipFill>
        <p:spPr>
          <a:xfrm>
            <a:off x="1395360" y="206100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58" name="Picture 6" descr=""/>
          <p:cNvPicPr/>
          <p:nvPr/>
        </p:nvPicPr>
        <p:blipFill>
          <a:blip r:embed="rId4"/>
          <a:stretch/>
        </p:blipFill>
        <p:spPr>
          <a:xfrm>
            <a:off x="2555640" y="4180320"/>
            <a:ext cx="2944440" cy="380520"/>
          </a:xfrm>
          <a:prstGeom prst="rect">
            <a:avLst/>
          </a:prstGeom>
          <a:ln>
            <a:noFill/>
          </a:ln>
        </p:spPr>
      </p:pic>
      <p:pic>
        <p:nvPicPr>
          <p:cNvPr id="759" name="Picture 10" descr=""/>
          <p:cNvPicPr/>
          <p:nvPr/>
        </p:nvPicPr>
        <p:blipFill>
          <a:blip r:embed="rId5"/>
          <a:stretch/>
        </p:blipFill>
        <p:spPr>
          <a:xfrm>
            <a:off x="2915640" y="4800960"/>
            <a:ext cx="2145960" cy="367920"/>
          </a:xfrm>
          <a:prstGeom prst="rect">
            <a:avLst/>
          </a:prstGeom>
          <a:ln>
            <a:noFill/>
          </a:ln>
        </p:spPr>
      </p:pic>
      <p:pic>
        <p:nvPicPr>
          <p:cNvPr id="760" name="Picture 11" descr=""/>
          <p:cNvPicPr/>
          <p:nvPr/>
        </p:nvPicPr>
        <p:blipFill>
          <a:blip r:embed="rId6"/>
          <a:stretch/>
        </p:blipFill>
        <p:spPr>
          <a:xfrm>
            <a:off x="4071600" y="5363280"/>
            <a:ext cx="990360" cy="34272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convergence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62" name="CustomShape 2"/>
          <p:cNvSpPr/>
          <p:nvPr/>
        </p:nvSpPr>
        <p:spPr>
          <a:xfrm>
            <a:off x="828000" y="910800"/>
            <a:ext cx="79920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a new policy after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the same as the old one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 it is optimal!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63" name="Picture 5" descr=""/>
          <p:cNvPicPr/>
          <p:nvPr/>
        </p:nvPicPr>
        <p:blipFill>
          <a:blip r:embed="rId1"/>
          <a:stretch/>
        </p:blipFill>
        <p:spPr>
          <a:xfrm>
            <a:off x="1395360" y="137232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64" name="Picture 2" descr=""/>
          <p:cNvPicPr/>
          <p:nvPr/>
        </p:nvPicPr>
        <p:blipFill>
          <a:blip r:embed="rId2"/>
          <a:stretch/>
        </p:blipFill>
        <p:spPr>
          <a:xfrm>
            <a:off x="3119040" y="3686400"/>
            <a:ext cx="990360" cy="304560"/>
          </a:xfrm>
          <a:prstGeom prst="rect">
            <a:avLst/>
          </a:prstGeom>
          <a:ln>
            <a:noFill/>
          </a:ln>
        </p:spPr>
      </p:pic>
      <p:pic>
        <p:nvPicPr>
          <p:cNvPr id="765" name="Picture 7" descr=""/>
          <p:cNvPicPr/>
          <p:nvPr/>
        </p:nvPicPr>
        <p:blipFill>
          <a:blip r:embed="rId3"/>
          <a:stretch/>
        </p:blipFill>
        <p:spPr>
          <a:xfrm>
            <a:off x="5292000" y="3803760"/>
            <a:ext cx="1269720" cy="228240"/>
          </a:xfrm>
          <a:prstGeom prst="rect">
            <a:avLst/>
          </a:prstGeom>
          <a:ln>
            <a:noFill/>
          </a:ln>
        </p:spPr>
      </p:pic>
      <p:pic>
        <p:nvPicPr>
          <p:cNvPr id="766" name="Picture 8" descr=""/>
          <p:cNvPicPr/>
          <p:nvPr/>
        </p:nvPicPr>
        <p:blipFill>
          <a:blip r:embed="rId4"/>
          <a:stretch/>
        </p:blipFill>
        <p:spPr>
          <a:xfrm>
            <a:off x="4434120" y="3803760"/>
            <a:ext cx="533160" cy="190080"/>
          </a:xfrm>
          <a:prstGeom prst="rect">
            <a:avLst/>
          </a:prstGeom>
          <a:ln>
            <a:noFill/>
          </a:ln>
        </p:spPr>
      </p:pic>
      <p:pic>
        <p:nvPicPr>
          <p:cNvPr id="767" name="Picture 12" descr=""/>
          <p:cNvPicPr/>
          <p:nvPr/>
        </p:nvPicPr>
        <p:blipFill>
          <a:blip r:embed="rId5"/>
          <a:stretch/>
        </p:blipFill>
        <p:spPr>
          <a:xfrm>
            <a:off x="1630440" y="5291280"/>
            <a:ext cx="6171840" cy="82512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1325160" y="5174280"/>
            <a:ext cx="6782040" cy="9806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convergence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828000" y="910800"/>
            <a:ext cx="79920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a new policy after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the same as the old one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 it is optimal!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71" name="Picture 5" descr=""/>
          <p:cNvPicPr/>
          <p:nvPr/>
        </p:nvPicPr>
        <p:blipFill>
          <a:blip r:embed="rId1"/>
          <a:stretch/>
        </p:blipFill>
        <p:spPr>
          <a:xfrm>
            <a:off x="1395360" y="137232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72" name="Picture 2" descr=""/>
          <p:cNvPicPr/>
          <p:nvPr/>
        </p:nvPicPr>
        <p:blipFill>
          <a:blip r:embed="rId2"/>
          <a:stretch/>
        </p:blipFill>
        <p:spPr>
          <a:xfrm>
            <a:off x="3119040" y="3686400"/>
            <a:ext cx="990360" cy="304560"/>
          </a:xfrm>
          <a:prstGeom prst="rect">
            <a:avLst/>
          </a:prstGeom>
          <a:ln>
            <a:noFill/>
          </a:ln>
        </p:spPr>
      </p:pic>
      <p:pic>
        <p:nvPicPr>
          <p:cNvPr id="773" name="Picture 7" descr=""/>
          <p:cNvPicPr/>
          <p:nvPr/>
        </p:nvPicPr>
        <p:blipFill>
          <a:blip r:embed="rId3"/>
          <a:stretch/>
        </p:blipFill>
        <p:spPr>
          <a:xfrm>
            <a:off x="5292000" y="3803760"/>
            <a:ext cx="1269720" cy="228240"/>
          </a:xfrm>
          <a:prstGeom prst="rect">
            <a:avLst/>
          </a:prstGeom>
          <a:ln>
            <a:noFill/>
          </a:ln>
        </p:spPr>
      </p:pic>
      <p:pic>
        <p:nvPicPr>
          <p:cNvPr id="774" name="Picture 8" descr=""/>
          <p:cNvPicPr/>
          <p:nvPr/>
        </p:nvPicPr>
        <p:blipFill>
          <a:blip r:embed="rId4"/>
          <a:stretch/>
        </p:blipFill>
        <p:spPr>
          <a:xfrm>
            <a:off x="4434120" y="3803760"/>
            <a:ext cx="533160" cy="190080"/>
          </a:xfrm>
          <a:prstGeom prst="rect">
            <a:avLst/>
          </a:prstGeom>
          <a:ln>
            <a:noFill/>
          </a:ln>
        </p:spPr>
      </p:pic>
      <p:pic>
        <p:nvPicPr>
          <p:cNvPr id="775" name="Picture 12" descr=""/>
          <p:cNvPicPr/>
          <p:nvPr/>
        </p:nvPicPr>
        <p:blipFill>
          <a:blip r:embed="rId5"/>
          <a:stretch/>
        </p:blipFill>
        <p:spPr>
          <a:xfrm>
            <a:off x="1630440" y="5291280"/>
            <a:ext cx="6171840" cy="825120"/>
          </a:xfrm>
          <a:prstGeom prst="rect">
            <a:avLst/>
          </a:prstGeom>
          <a:ln>
            <a:noFill/>
          </a:ln>
        </p:spPr>
      </p:pic>
      <p:sp>
        <p:nvSpPr>
          <p:cNvPr id="776" name="CustomShape 4"/>
          <p:cNvSpPr/>
          <p:nvPr/>
        </p:nvSpPr>
        <p:spPr>
          <a:xfrm>
            <a:off x="2400480" y="4679280"/>
            <a:ext cx="460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29" strike="noStrike">
                <a:solidFill>
                  <a:srgbClr val="306c8d"/>
                </a:solidFill>
                <a:latin typeface="Myriad Pro"/>
              </a:rPr>
              <a:t>Determining an optimal policy from              ,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78" name="CustomShape 2"/>
          <p:cNvSpPr/>
          <p:nvPr/>
        </p:nvSpPr>
        <p:spPr>
          <a:xfrm>
            <a:off x="828000" y="910800"/>
            <a:ext cx="79920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 how to recover an optimal policy?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how to recover an optimal policy?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79" name="Picture 9" descr=""/>
          <p:cNvPicPr/>
          <p:nvPr/>
        </p:nvPicPr>
        <p:blipFill>
          <a:blip r:embed="rId1"/>
          <a:stretch/>
        </p:blipFill>
        <p:spPr>
          <a:xfrm>
            <a:off x="2862360" y="1785600"/>
            <a:ext cx="3708000" cy="558360"/>
          </a:xfrm>
          <a:prstGeom prst="rect">
            <a:avLst/>
          </a:prstGeom>
          <a:ln>
            <a:noFill/>
          </a:ln>
        </p:spPr>
      </p:pic>
      <p:pic>
        <p:nvPicPr>
          <p:cNvPr id="780" name="Picture 2" descr=""/>
          <p:cNvPicPr/>
          <p:nvPr/>
        </p:nvPicPr>
        <p:blipFill>
          <a:blip r:embed="rId2"/>
          <a:stretch/>
        </p:blipFill>
        <p:spPr>
          <a:xfrm>
            <a:off x="1187640" y="1052640"/>
            <a:ext cx="279000" cy="240840"/>
          </a:xfrm>
          <a:prstGeom prst="rect">
            <a:avLst/>
          </a:prstGeom>
          <a:ln>
            <a:noFill/>
          </a:ln>
        </p:spPr>
      </p:pic>
      <p:pic>
        <p:nvPicPr>
          <p:cNvPr id="781" name="Picture 3" descr=""/>
          <p:cNvPicPr/>
          <p:nvPr/>
        </p:nvPicPr>
        <p:blipFill>
          <a:blip r:embed="rId3"/>
          <a:stretch/>
        </p:blipFill>
        <p:spPr>
          <a:xfrm>
            <a:off x="1171080" y="2880000"/>
            <a:ext cx="304560" cy="215640"/>
          </a:xfrm>
          <a:prstGeom prst="rect">
            <a:avLst/>
          </a:prstGeom>
          <a:ln>
            <a:noFill/>
          </a:ln>
        </p:spPr>
      </p:pic>
      <p:pic>
        <p:nvPicPr>
          <p:cNvPr id="782" name="Picture 6" descr=""/>
          <p:cNvPicPr/>
          <p:nvPr/>
        </p:nvPicPr>
        <p:blipFill>
          <a:blip r:embed="rId4"/>
          <a:stretch/>
        </p:blipFill>
        <p:spPr>
          <a:xfrm>
            <a:off x="6533640" y="104040"/>
            <a:ext cx="990360" cy="418680"/>
          </a:xfrm>
          <a:prstGeom prst="rect">
            <a:avLst/>
          </a:prstGeom>
          <a:ln>
            <a:noFill/>
          </a:ln>
        </p:spPr>
      </p:pic>
      <p:pic>
        <p:nvPicPr>
          <p:cNvPr id="783" name="Picture 7" descr=""/>
          <p:cNvPicPr/>
          <p:nvPr/>
        </p:nvPicPr>
        <p:blipFill>
          <a:blip r:embed="rId5"/>
          <a:stretch/>
        </p:blipFill>
        <p:spPr>
          <a:xfrm>
            <a:off x="7668360" y="100800"/>
            <a:ext cx="13586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4500000" y="4093920"/>
            <a:ext cx="1656000" cy="48672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5" name="Picture 3" descr=""/>
          <p:cNvPicPr/>
          <p:nvPr/>
        </p:nvPicPr>
        <p:blipFill>
          <a:blip r:embed="rId1"/>
          <a:stretch/>
        </p:blipFill>
        <p:spPr>
          <a:xfrm>
            <a:off x="1382760" y="3509280"/>
            <a:ext cx="6667200" cy="1396800"/>
          </a:xfrm>
          <a:prstGeom prst="rect">
            <a:avLst/>
          </a:prstGeom>
          <a:ln>
            <a:noFill/>
          </a:ln>
        </p:spPr>
      </p:pic>
      <p:sp>
        <p:nvSpPr>
          <p:cNvPr id="786" name="CustomShape 2"/>
          <p:cNvSpPr/>
          <p:nvPr/>
        </p:nvSpPr>
        <p:spPr>
          <a:xfrm>
            <a:off x="998640" y="5085360"/>
            <a:ext cx="7435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Unknown model dynamics → unable to recover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                  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an optimal policy from      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87" name="Picture 9" descr=""/>
          <p:cNvPicPr/>
          <p:nvPr/>
        </p:nvPicPr>
        <p:blipFill>
          <a:blip r:embed="rId2"/>
          <a:stretch/>
        </p:blipFill>
        <p:spPr>
          <a:xfrm>
            <a:off x="2862360" y="1785600"/>
            <a:ext cx="3708000" cy="558360"/>
          </a:xfrm>
          <a:prstGeom prst="rect">
            <a:avLst/>
          </a:prstGeom>
          <a:ln>
            <a:noFill/>
          </a:ln>
        </p:spPr>
      </p:pic>
      <p:sp>
        <p:nvSpPr>
          <p:cNvPr id="788" name="CustomShape 3"/>
          <p:cNvSpPr/>
          <p:nvPr/>
        </p:nvSpPr>
        <p:spPr>
          <a:xfrm>
            <a:off x="828000" y="910800"/>
            <a:ext cx="79920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 how to recover an optimal policy?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how to recover an optimal policy?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89" name="Picture 8" descr=""/>
          <p:cNvPicPr/>
          <p:nvPr/>
        </p:nvPicPr>
        <p:blipFill>
          <a:blip r:embed="rId3"/>
          <a:stretch/>
        </p:blipFill>
        <p:spPr>
          <a:xfrm>
            <a:off x="1187640" y="1052640"/>
            <a:ext cx="279000" cy="240840"/>
          </a:xfrm>
          <a:prstGeom prst="rect">
            <a:avLst/>
          </a:prstGeom>
          <a:ln>
            <a:noFill/>
          </a:ln>
        </p:spPr>
      </p:pic>
      <p:pic>
        <p:nvPicPr>
          <p:cNvPr id="790" name="Picture 10" descr=""/>
          <p:cNvPicPr/>
          <p:nvPr/>
        </p:nvPicPr>
        <p:blipFill>
          <a:blip r:embed="rId4"/>
          <a:stretch/>
        </p:blipFill>
        <p:spPr>
          <a:xfrm>
            <a:off x="1171080" y="2880000"/>
            <a:ext cx="304560" cy="215640"/>
          </a:xfrm>
          <a:prstGeom prst="rect">
            <a:avLst/>
          </a:prstGeom>
          <a:ln>
            <a:noFill/>
          </a:ln>
        </p:spPr>
      </p:pic>
      <p:pic>
        <p:nvPicPr>
          <p:cNvPr id="791" name="Picture 2" descr=""/>
          <p:cNvPicPr/>
          <p:nvPr/>
        </p:nvPicPr>
        <p:blipFill>
          <a:blip r:embed="rId5"/>
          <a:stretch/>
        </p:blipFill>
        <p:spPr>
          <a:xfrm>
            <a:off x="5851440" y="5616000"/>
            <a:ext cx="304560" cy="215640"/>
          </a:xfrm>
          <a:prstGeom prst="rect">
            <a:avLst/>
          </a:prstGeom>
          <a:ln>
            <a:noFill/>
          </a:ln>
        </p:spPr>
      </p:pic>
      <p:sp>
        <p:nvSpPr>
          <p:cNvPr id="792" name="TextShape 4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29" strike="noStrike">
                <a:solidFill>
                  <a:srgbClr val="306c8d"/>
                </a:solidFill>
                <a:latin typeface="Myriad Pro"/>
              </a:rPr>
              <a:t>Determining an optimal policy from              ,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pic>
        <p:nvPicPr>
          <p:cNvPr id="793" name="Picture 15" descr=""/>
          <p:cNvPicPr/>
          <p:nvPr/>
        </p:nvPicPr>
        <p:blipFill>
          <a:blip r:embed="rId6"/>
          <a:stretch/>
        </p:blipFill>
        <p:spPr>
          <a:xfrm>
            <a:off x="6533640" y="104040"/>
            <a:ext cx="990360" cy="418680"/>
          </a:xfrm>
          <a:prstGeom prst="rect">
            <a:avLst/>
          </a:prstGeom>
          <a:ln>
            <a:noFill/>
          </a:ln>
        </p:spPr>
      </p:pic>
      <p:pic>
        <p:nvPicPr>
          <p:cNvPr id="794" name="Picture 16" descr=""/>
          <p:cNvPicPr/>
          <p:nvPr/>
        </p:nvPicPr>
        <p:blipFill>
          <a:blip r:embed="rId7"/>
          <a:stretch/>
        </p:blipFill>
        <p:spPr>
          <a:xfrm>
            <a:off x="7668360" y="100800"/>
            <a:ext cx="13586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Precise evaluation is not needed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6" name="Table 1"/>
          <p:cNvGraphicFramePr/>
          <p:nvPr/>
        </p:nvGraphicFramePr>
        <p:xfrm>
          <a:off x="89964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7" name="Table 2"/>
          <p:cNvGraphicFramePr/>
          <p:nvPr/>
        </p:nvGraphicFramePr>
        <p:xfrm>
          <a:off x="489996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98" name="CustomShape 3"/>
          <p:cNvSpPr/>
          <p:nvPr/>
        </p:nvSpPr>
        <p:spPr>
          <a:xfrm flipV="1">
            <a:off x="5332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4"/>
          <p:cNvSpPr/>
          <p:nvPr/>
        </p:nvSpPr>
        <p:spPr>
          <a:xfrm>
            <a:off x="515196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5"/>
          <p:cNvSpPr/>
          <p:nvPr/>
        </p:nvSpPr>
        <p:spPr>
          <a:xfrm flipV="1">
            <a:off x="6276600" y="14317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6"/>
          <p:cNvSpPr/>
          <p:nvPr/>
        </p:nvSpPr>
        <p:spPr>
          <a:xfrm>
            <a:off x="6096600" y="16124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7"/>
          <p:cNvSpPr/>
          <p:nvPr/>
        </p:nvSpPr>
        <p:spPr>
          <a:xfrm flipV="1">
            <a:off x="6276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8"/>
          <p:cNvSpPr/>
          <p:nvPr/>
        </p:nvSpPr>
        <p:spPr>
          <a:xfrm>
            <a:off x="6096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9"/>
          <p:cNvSpPr/>
          <p:nvPr/>
        </p:nvSpPr>
        <p:spPr>
          <a:xfrm flipV="1">
            <a:off x="721260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0"/>
          <p:cNvSpPr/>
          <p:nvPr/>
        </p:nvSpPr>
        <p:spPr>
          <a:xfrm>
            <a:off x="703260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1"/>
          <p:cNvSpPr/>
          <p:nvPr/>
        </p:nvSpPr>
        <p:spPr>
          <a:xfrm flipV="1">
            <a:off x="72126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2"/>
          <p:cNvSpPr/>
          <p:nvPr/>
        </p:nvSpPr>
        <p:spPr>
          <a:xfrm>
            <a:off x="70326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3"/>
          <p:cNvSpPr/>
          <p:nvPr/>
        </p:nvSpPr>
        <p:spPr>
          <a:xfrm flipV="1">
            <a:off x="62640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4"/>
          <p:cNvSpPr/>
          <p:nvPr/>
        </p:nvSpPr>
        <p:spPr>
          <a:xfrm>
            <a:off x="60840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5"/>
          <p:cNvSpPr/>
          <p:nvPr/>
        </p:nvSpPr>
        <p:spPr>
          <a:xfrm flipV="1">
            <a:off x="533232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6"/>
          <p:cNvSpPr/>
          <p:nvPr/>
        </p:nvSpPr>
        <p:spPr>
          <a:xfrm>
            <a:off x="515196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7"/>
          <p:cNvSpPr/>
          <p:nvPr/>
        </p:nvSpPr>
        <p:spPr>
          <a:xfrm flipV="1">
            <a:off x="7212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8"/>
          <p:cNvSpPr/>
          <p:nvPr/>
        </p:nvSpPr>
        <p:spPr>
          <a:xfrm>
            <a:off x="7032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9"/>
          <p:cNvSpPr/>
          <p:nvPr/>
        </p:nvSpPr>
        <p:spPr>
          <a:xfrm flipV="1">
            <a:off x="8104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20"/>
          <p:cNvSpPr/>
          <p:nvPr/>
        </p:nvSpPr>
        <p:spPr>
          <a:xfrm>
            <a:off x="792432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21"/>
          <p:cNvSpPr/>
          <p:nvPr/>
        </p:nvSpPr>
        <p:spPr>
          <a:xfrm flipV="1">
            <a:off x="810432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2"/>
          <p:cNvSpPr/>
          <p:nvPr/>
        </p:nvSpPr>
        <p:spPr>
          <a:xfrm>
            <a:off x="792432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3"/>
          <p:cNvSpPr/>
          <p:nvPr/>
        </p:nvSpPr>
        <p:spPr>
          <a:xfrm>
            <a:off x="1520640" y="159120"/>
            <a:ext cx="245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function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19" name="CustomShape 24"/>
          <p:cNvSpPr/>
          <p:nvPr/>
        </p:nvSpPr>
        <p:spPr>
          <a:xfrm>
            <a:off x="5548320" y="159120"/>
            <a:ext cx="237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Greedy policy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20" name="CustomShape 25"/>
          <p:cNvSpPr/>
          <p:nvPr/>
        </p:nvSpPr>
        <p:spPr>
          <a:xfrm>
            <a:off x="378720" y="119664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0 iter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Table 1"/>
          <p:cNvGraphicFramePr/>
          <p:nvPr/>
        </p:nvGraphicFramePr>
        <p:xfrm>
          <a:off x="89964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Table 2"/>
          <p:cNvGraphicFramePr/>
          <p:nvPr/>
        </p:nvGraphicFramePr>
        <p:xfrm>
          <a:off x="489996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3" name="Table 3"/>
          <p:cNvGraphicFramePr/>
          <p:nvPr/>
        </p:nvGraphicFramePr>
        <p:xfrm>
          <a:off x="899640" y="2652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-7.598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-4.986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-3.127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-7.816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-5.834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-2.963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0.543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-6.115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-4.186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0.332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4" name="Table 4"/>
          <p:cNvGraphicFramePr/>
          <p:nvPr/>
        </p:nvGraphicFramePr>
        <p:xfrm>
          <a:off x="4914000" y="2652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5" name="Table 5"/>
          <p:cNvGraphicFramePr/>
          <p:nvPr/>
        </p:nvGraphicFramePr>
        <p:xfrm>
          <a:off x="899640" y="459684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887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-13.827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-13.289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-11.318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887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-14.768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-14.193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-10.722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-5.346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8a040"/>
                    </a:solidFill>
                  </a:tcPr>
                </a:tc>
              </a:tr>
              <a:tr h="887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-16.111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-13.454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-6.059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c39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6" name="Table 6"/>
          <p:cNvGraphicFramePr/>
          <p:nvPr/>
        </p:nvGraphicFramePr>
        <p:xfrm>
          <a:off x="4932360" y="459684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8a040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c39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27" name="CustomShape 7"/>
          <p:cNvSpPr/>
          <p:nvPr/>
        </p:nvSpPr>
        <p:spPr>
          <a:xfrm flipV="1">
            <a:off x="5332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8"/>
          <p:cNvSpPr/>
          <p:nvPr/>
        </p:nvSpPr>
        <p:spPr>
          <a:xfrm>
            <a:off x="515196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9"/>
          <p:cNvSpPr/>
          <p:nvPr/>
        </p:nvSpPr>
        <p:spPr>
          <a:xfrm flipV="1">
            <a:off x="6276600" y="14317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0"/>
          <p:cNvSpPr/>
          <p:nvPr/>
        </p:nvSpPr>
        <p:spPr>
          <a:xfrm>
            <a:off x="6096600" y="16124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1"/>
          <p:cNvSpPr/>
          <p:nvPr/>
        </p:nvSpPr>
        <p:spPr>
          <a:xfrm flipV="1">
            <a:off x="6276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2"/>
          <p:cNvSpPr/>
          <p:nvPr/>
        </p:nvSpPr>
        <p:spPr>
          <a:xfrm>
            <a:off x="6096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3"/>
          <p:cNvSpPr/>
          <p:nvPr/>
        </p:nvSpPr>
        <p:spPr>
          <a:xfrm flipV="1">
            <a:off x="721260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4"/>
          <p:cNvSpPr/>
          <p:nvPr/>
        </p:nvSpPr>
        <p:spPr>
          <a:xfrm>
            <a:off x="703260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5"/>
          <p:cNvSpPr/>
          <p:nvPr/>
        </p:nvSpPr>
        <p:spPr>
          <a:xfrm flipV="1">
            <a:off x="72126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6"/>
          <p:cNvSpPr/>
          <p:nvPr/>
        </p:nvSpPr>
        <p:spPr>
          <a:xfrm>
            <a:off x="70326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7"/>
          <p:cNvSpPr/>
          <p:nvPr/>
        </p:nvSpPr>
        <p:spPr>
          <a:xfrm flipV="1">
            <a:off x="62640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18"/>
          <p:cNvSpPr/>
          <p:nvPr/>
        </p:nvSpPr>
        <p:spPr>
          <a:xfrm>
            <a:off x="60840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19"/>
          <p:cNvSpPr/>
          <p:nvPr/>
        </p:nvSpPr>
        <p:spPr>
          <a:xfrm flipV="1">
            <a:off x="533232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0"/>
          <p:cNvSpPr/>
          <p:nvPr/>
        </p:nvSpPr>
        <p:spPr>
          <a:xfrm>
            <a:off x="515196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1"/>
          <p:cNvSpPr/>
          <p:nvPr/>
        </p:nvSpPr>
        <p:spPr>
          <a:xfrm>
            <a:off x="518832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2"/>
          <p:cNvSpPr/>
          <p:nvPr/>
        </p:nvSpPr>
        <p:spPr>
          <a:xfrm flipV="1">
            <a:off x="7212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3"/>
          <p:cNvSpPr/>
          <p:nvPr/>
        </p:nvSpPr>
        <p:spPr>
          <a:xfrm>
            <a:off x="7032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4"/>
          <p:cNvSpPr/>
          <p:nvPr/>
        </p:nvSpPr>
        <p:spPr>
          <a:xfrm flipV="1">
            <a:off x="8104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5"/>
          <p:cNvSpPr/>
          <p:nvPr/>
        </p:nvSpPr>
        <p:spPr>
          <a:xfrm>
            <a:off x="792432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26"/>
          <p:cNvSpPr/>
          <p:nvPr/>
        </p:nvSpPr>
        <p:spPr>
          <a:xfrm flipV="1">
            <a:off x="810432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27"/>
          <p:cNvSpPr/>
          <p:nvPr/>
        </p:nvSpPr>
        <p:spPr>
          <a:xfrm>
            <a:off x="792432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28"/>
          <p:cNvSpPr/>
          <p:nvPr/>
        </p:nvSpPr>
        <p:spPr>
          <a:xfrm>
            <a:off x="613260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29"/>
          <p:cNvSpPr/>
          <p:nvPr/>
        </p:nvSpPr>
        <p:spPr>
          <a:xfrm>
            <a:off x="705060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30"/>
          <p:cNvSpPr/>
          <p:nvPr/>
        </p:nvSpPr>
        <p:spPr>
          <a:xfrm>
            <a:off x="705060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31"/>
          <p:cNvSpPr/>
          <p:nvPr/>
        </p:nvSpPr>
        <p:spPr>
          <a:xfrm>
            <a:off x="612000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32"/>
          <p:cNvSpPr/>
          <p:nvPr/>
        </p:nvSpPr>
        <p:spPr>
          <a:xfrm>
            <a:off x="518832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33"/>
          <p:cNvSpPr/>
          <p:nvPr/>
        </p:nvSpPr>
        <p:spPr>
          <a:xfrm>
            <a:off x="6120000" y="2940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34"/>
          <p:cNvSpPr/>
          <p:nvPr/>
        </p:nvSpPr>
        <p:spPr>
          <a:xfrm>
            <a:off x="8140320" y="339696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35"/>
          <p:cNvSpPr/>
          <p:nvPr/>
        </p:nvSpPr>
        <p:spPr>
          <a:xfrm>
            <a:off x="8140320" y="279252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36"/>
          <p:cNvSpPr/>
          <p:nvPr/>
        </p:nvSpPr>
        <p:spPr>
          <a:xfrm>
            <a:off x="7212600" y="279252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7"/>
          <p:cNvSpPr/>
          <p:nvPr/>
        </p:nvSpPr>
        <p:spPr>
          <a:xfrm>
            <a:off x="52542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38"/>
          <p:cNvSpPr/>
          <p:nvPr/>
        </p:nvSpPr>
        <p:spPr>
          <a:xfrm>
            <a:off x="61326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39"/>
          <p:cNvSpPr/>
          <p:nvPr/>
        </p:nvSpPr>
        <p:spPr>
          <a:xfrm>
            <a:off x="70506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40"/>
          <p:cNvSpPr/>
          <p:nvPr/>
        </p:nvSpPr>
        <p:spPr>
          <a:xfrm>
            <a:off x="705060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41"/>
          <p:cNvSpPr/>
          <p:nvPr/>
        </p:nvSpPr>
        <p:spPr>
          <a:xfrm>
            <a:off x="612000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42"/>
          <p:cNvSpPr/>
          <p:nvPr/>
        </p:nvSpPr>
        <p:spPr>
          <a:xfrm>
            <a:off x="526032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43"/>
          <p:cNvSpPr/>
          <p:nvPr/>
        </p:nvSpPr>
        <p:spPr>
          <a:xfrm>
            <a:off x="6120000" y="488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44"/>
          <p:cNvSpPr/>
          <p:nvPr/>
        </p:nvSpPr>
        <p:spPr>
          <a:xfrm>
            <a:off x="8140320" y="534096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5"/>
          <p:cNvSpPr/>
          <p:nvPr/>
        </p:nvSpPr>
        <p:spPr>
          <a:xfrm>
            <a:off x="8140320" y="473688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46"/>
          <p:cNvSpPr/>
          <p:nvPr/>
        </p:nvSpPr>
        <p:spPr>
          <a:xfrm>
            <a:off x="7212600" y="473688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7"/>
          <p:cNvSpPr/>
          <p:nvPr/>
        </p:nvSpPr>
        <p:spPr>
          <a:xfrm>
            <a:off x="1520640" y="159120"/>
            <a:ext cx="245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function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8" name="CustomShape 48"/>
          <p:cNvSpPr/>
          <p:nvPr/>
        </p:nvSpPr>
        <p:spPr>
          <a:xfrm>
            <a:off x="378720" y="119664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0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9" name="CustomShape 49"/>
          <p:cNvSpPr/>
          <p:nvPr/>
        </p:nvSpPr>
        <p:spPr>
          <a:xfrm>
            <a:off x="378720" y="313740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5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0" name="CustomShape 50"/>
          <p:cNvSpPr/>
          <p:nvPr/>
        </p:nvSpPr>
        <p:spPr>
          <a:xfrm>
            <a:off x="378720" y="4892760"/>
            <a:ext cx="553680" cy="12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9999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1" name="CustomShape 51"/>
          <p:cNvSpPr/>
          <p:nvPr/>
        </p:nvSpPr>
        <p:spPr>
          <a:xfrm>
            <a:off x="5548320" y="159120"/>
            <a:ext cx="237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Greedy policy 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Roadmap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828000" y="910800"/>
            <a:ext cx="7992000" cy="49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Now we know what is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 (based on Bellman </a:t>
            </a:r>
            <a:r>
              <a:rPr b="1" lang="nl-NL" sz="2400" spc="-1" strike="noStrike">
                <a:solidFill>
                  <a:srgbClr val="337296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eq)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 (based on Bellman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 finishing touches: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how to combine them to obtain an optimal policy?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data center non-stop cooling system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828000" y="910800"/>
            <a:ext cx="7704000" cy="30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temperature measurements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different fans speed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 for exceeding temperature thresholds  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for each second system is cool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427680" y="3929400"/>
            <a:ext cx="626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Infinite return for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non optimal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behavior!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 flipH="1">
            <a:off x="3059280" y="4391280"/>
            <a:ext cx="8636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4428000" y="4391280"/>
            <a:ext cx="8636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" name="Picture 2" descr=""/>
          <p:cNvPicPr/>
          <p:nvPr/>
        </p:nvPicPr>
        <p:blipFill>
          <a:blip r:embed="rId1"/>
          <a:stretch/>
        </p:blipFill>
        <p:spPr>
          <a:xfrm>
            <a:off x="828000" y="4672800"/>
            <a:ext cx="7797600" cy="9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Generalized policy iteration: </a:t>
            </a:r>
            <a:br/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 Policy and value iteration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76" name="CustomShape 2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8" name="CustomShape 4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5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828000" y="910800"/>
            <a:ext cx="820800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Generalized 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given policy 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by acting greedily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 w.r.t. to it’s value function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3" name="CustomShape 4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4" name="CustomShape 5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6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87" name="CustomShape 2"/>
          <p:cNvSpPr/>
          <p:nvPr/>
        </p:nvSpPr>
        <p:spPr>
          <a:xfrm>
            <a:off x="828000" y="910800"/>
            <a:ext cx="8208000" cy="47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Generalized 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given policy 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by acting greedily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 w.r.t. to it’s value function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policy until convergence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(with some tolerance)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Value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policy only with single iteration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8" name="CustomShape 3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9" name="CustomShape 4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90" name="CustomShape 5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6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828000" y="907200"/>
            <a:ext cx="8280000" cy="63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            and              arbitrarily for all</a:t>
            </a:r>
            <a:endParaRPr b="0" lang="nl-NL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Perform policy evaluation (without internal initialization)</a:t>
            </a:r>
            <a:endParaRPr b="0" lang="nl-NL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 startAt="3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               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                                     , then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, then stop and return                 and                 ;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else go to 2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893" name="CustomShape 2"/>
          <p:cNvSpPr/>
          <p:nvPr/>
        </p:nvSpPr>
        <p:spPr>
          <a:xfrm>
            <a:off x="3877920" y="3722040"/>
            <a:ext cx="4070880" cy="91512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3"/>
          <p:cNvSpPr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nl-NL" sz="3200" spc="-1" strike="noStrike">
                <a:solidFill>
                  <a:srgbClr val="337296"/>
                </a:solidFill>
                <a:latin typeface="Myriad Pro"/>
              </a:rPr>
              <a:t>Policy iteration: scheme</a:t>
            </a:r>
            <a:endParaRPr b="0" lang="nl-NL" sz="3200" spc="-1" strike="noStrike">
              <a:latin typeface="Arial"/>
            </a:endParaRPr>
          </a:p>
        </p:txBody>
      </p:sp>
      <p:pic>
        <p:nvPicPr>
          <p:cNvPr id="895" name="Picture 23" descr=""/>
          <p:cNvPicPr/>
          <p:nvPr/>
        </p:nvPicPr>
        <p:blipFill>
          <a:blip r:embed="rId1"/>
          <a:stretch/>
        </p:blipFill>
        <p:spPr>
          <a:xfrm>
            <a:off x="6807600" y="98136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896" name="Picture 24" descr=""/>
          <p:cNvPicPr/>
          <p:nvPr/>
        </p:nvPicPr>
        <p:blipFill>
          <a:blip r:embed="rId2"/>
          <a:stretch/>
        </p:blipFill>
        <p:spPr>
          <a:xfrm>
            <a:off x="3924000" y="956520"/>
            <a:ext cx="622080" cy="367920"/>
          </a:xfrm>
          <a:prstGeom prst="rect">
            <a:avLst/>
          </a:prstGeom>
          <a:ln>
            <a:noFill/>
          </a:ln>
        </p:spPr>
      </p:pic>
      <p:pic>
        <p:nvPicPr>
          <p:cNvPr id="897" name="Picture 37" descr=""/>
          <p:cNvPicPr/>
          <p:nvPr/>
        </p:nvPicPr>
        <p:blipFill>
          <a:blip r:embed="rId3"/>
          <a:stretch/>
        </p:blipFill>
        <p:spPr>
          <a:xfrm>
            <a:off x="7804440" y="5314320"/>
            <a:ext cx="1015560" cy="228240"/>
          </a:xfrm>
          <a:prstGeom prst="rect">
            <a:avLst/>
          </a:prstGeom>
          <a:ln>
            <a:noFill/>
          </a:ln>
        </p:spPr>
      </p:pic>
      <p:pic>
        <p:nvPicPr>
          <p:cNvPr id="898" name="Picture 39" descr=""/>
          <p:cNvPicPr/>
          <p:nvPr/>
        </p:nvPicPr>
        <p:blipFill>
          <a:blip r:embed="rId4"/>
          <a:stretch/>
        </p:blipFill>
        <p:spPr>
          <a:xfrm>
            <a:off x="7034760" y="28285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899" name="Picture 42" descr=""/>
          <p:cNvPicPr/>
          <p:nvPr/>
        </p:nvPicPr>
        <p:blipFill>
          <a:blip r:embed="rId5"/>
          <a:stretch/>
        </p:blipFill>
        <p:spPr>
          <a:xfrm>
            <a:off x="2148480" y="287280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00" name="Picture 43" descr=""/>
          <p:cNvPicPr/>
          <p:nvPr/>
        </p:nvPicPr>
        <p:blipFill>
          <a:blip r:embed="rId6"/>
          <a:stretch/>
        </p:blipFill>
        <p:spPr>
          <a:xfrm>
            <a:off x="1347120" y="3339360"/>
            <a:ext cx="3022200" cy="367920"/>
          </a:xfrm>
          <a:prstGeom prst="rect">
            <a:avLst/>
          </a:prstGeom>
          <a:ln>
            <a:noFill/>
          </a:ln>
        </p:spPr>
      </p:pic>
      <p:pic>
        <p:nvPicPr>
          <p:cNvPr id="901" name="Picture 53" descr=""/>
          <p:cNvPicPr/>
          <p:nvPr/>
        </p:nvPicPr>
        <p:blipFill>
          <a:blip r:embed="rId7"/>
          <a:stretch/>
        </p:blipFill>
        <p:spPr>
          <a:xfrm>
            <a:off x="5269320" y="4758480"/>
            <a:ext cx="3530160" cy="317160"/>
          </a:xfrm>
          <a:prstGeom prst="rect">
            <a:avLst/>
          </a:prstGeom>
          <a:ln>
            <a:noFill/>
          </a:ln>
        </p:spPr>
      </p:pic>
      <p:pic>
        <p:nvPicPr>
          <p:cNvPr id="902" name="Picture 54" descr=""/>
          <p:cNvPicPr/>
          <p:nvPr/>
        </p:nvPicPr>
        <p:blipFill>
          <a:blip r:embed="rId8"/>
          <a:stretch/>
        </p:blipFill>
        <p:spPr>
          <a:xfrm>
            <a:off x="1626480" y="4741560"/>
            <a:ext cx="2742840" cy="342720"/>
          </a:xfrm>
          <a:prstGeom prst="rect">
            <a:avLst/>
          </a:prstGeom>
          <a:ln>
            <a:noFill/>
          </a:ln>
        </p:spPr>
      </p:pic>
      <p:pic>
        <p:nvPicPr>
          <p:cNvPr id="903" name="Picture 55" descr=""/>
          <p:cNvPicPr/>
          <p:nvPr/>
        </p:nvPicPr>
        <p:blipFill>
          <a:blip r:embed="rId9"/>
          <a:stretch/>
        </p:blipFill>
        <p:spPr>
          <a:xfrm>
            <a:off x="1170000" y="5268240"/>
            <a:ext cx="2234880" cy="291600"/>
          </a:xfrm>
          <a:prstGeom prst="rect">
            <a:avLst/>
          </a:prstGeom>
          <a:ln>
            <a:noFill/>
          </a:ln>
        </p:spPr>
      </p:pic>
      <p:pic>
        <p:nvPicPr>
          <p:cNvPr id="904" name="Picture 56" descr=""/>
          <p:cNvPicPr/>
          <p:nvPr/>
        </p:nvPicPr>
        <p:blipFill>
          <a:blip r:embed="rId10"/>
          <a:stretch/>
        </p:blipFill>
        <p:spPr>
          <a:xfrm>
            <a:off x="1327320" y="3811680"/>
            <a:ext cx="6489360" cy="825120"/>
          </a:xfrm>
          <a:prstGeom prst="rect">
            <a:avLst/>
          </a:prstGeom>
          <a:ln>
            <a:noFill/>
          </a:ln>
        </p:spPr>
      </p:pic>
      <p:pic>
        <p:nvPicPr>
          <p:cNvPr id="905" name="Picture 61" descr=""/>
          <p:cNvPicPr/>
          <p:nvPr/>
        </p:nvPicPr>
        <p:blipFill>
          <a:blip r:embed="rId11"/>
          <a:stretch/>
        </p:blipFill>
        <p:spPr>
          <a:xfrm>
            <a:off x="873000" y="2341440"/>
            <a:ext cx="3365280" cy="291600"/>
          </a:xfrm>
          <a:prstGeom prst="rect">
            <a:avLst/>
          </a:prstGeom>
          <a:ln>
            <a:noFill/>
          </a:ln>
        </p:spPr>
      </p:pic>
      <p:pic>
        <p:nvPicPr>
          <p:cNvPr id="906" name="Picture 71" descr=""/>
          <p:cNvPicPr/>
          <p:nvPr/>
        </p:nvPicPr>
        <p:blipFill>
          <a:blip r:embed="rId12"/>
          <a:stretch/>
        </p:blipFill>
        <p:spPr>
          <a:xfrm>
            <a:off x="6228360" y="5327640"/>
            <a:ext cx="952200" cy="228240"/>
          </a:xfrm>
          <a:prstGeom prst="rect">
            <a:avLst/>
          </a:prstGeom>
          <a:ln>
            <a:noFill/>
          </a:ln>
        </p:spPr>
      </p:pic>
      <p:pic>
        <p:nvPicPr>
          <p:cNvPr id="907" name="Picture 1" descr=""/>
          <p:cNvPicPr/>
          <p:nvPr/>
        </p:nvPicPr>
        <p:blipFill>
          <a:blip r:embed="rId13"/>
          <a:stretch/>
        </p:blipFill>
        <p:spPr>
          <a:xfrm>
            <a:off x="2556000" y="957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908" name="CustomShape 4"/>
          <p:cNvSpPr/>
          <p:nvPr/>
        </p:nvSpPr>
        <p:spPr>
          <a:xfrm flipH="1" flipV="1">
            <a:off x="7451640" y="3196080"/>
            <a:ext cx="496440" cy="982440"/>
          </a:xfrm>
          <a:prstGeom prst="bentConnector4">
            <a:avLst>
              <a:gd name="adj1" fmla="val -46013"/>
              <a:gd name="adj2" fmla="val 73284"/>
            </a:avLst>
          </a:prstGeom>
          <a:noFill/>
          <a:ln w="25560">
            <a:solidFill>
              <a:srgbClr val="42997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nl-NL" sz="3200" spc="-1" strike="noStrike">
                <a:solidFill>
                  <a:srgbClr val="337296"/>
                </a:solidFill>
                <a:latin typeface="Myriad Pro"/>
              </a:rPr>
              <a:t>Value iteration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910" name="CustomShape 2"/>
          <p:cNvSpPr/>
          <p:nvPr/>
        </p:nvSpPr>
        <p:spPr>
          <a:xfrm>
            <a:off x="828000" y="907200"/>
            <a:ext cx="7704000" cy="53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array       arbitrarily (e.g.,                        for all              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Repeat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                 (a small positive number)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Output a deterministic policy,                  , such that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11" name="Picture 16" descr=""/>
          <p:cNvPicPr/>
          <p:nvPr/>
        </p:nvPicPr>
        <p:blipFill>
          <a:blip r:embed="rId1"/>
          <a:stretch/>
        </p:blipFill>
        <p:spPr>
          <a:xfrm>
            <a:off x="1836360" y="2230920"/>
            <a:ext cx="1002960" cy="279000"/>
          </a:xfrm>
          <a:prstGeom prst="rect">
            <a:avLst/>
          </a:prstGeom>
          <a:ln>
            <a:noFill/>
          </a:ln>
        </p:spPr>
      </p:pic>
      <p:pic>
        <p:nvPicPr>
          <p:cNvPr id="912" name="Picture 17" descr=""/>
          <p:cNvPicPr/>
          <p:nvPr/>
        </p:nvPicPr>
        <p:blipFill>
          <a:blip r:embed="rId2"/>
          <a:stretch/>
        </p:blipFill>
        <p:spPr>
          <a:xfrm>
            <a:off x="3203640" y="269928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13" name="Picture 34" descr=""/>
          <p:cNvPicPr/>
          <p:nvPr/>
        </p:nvPicPr>
        <p:blipFill>
          <a:blip r:embed="rId3"/>
          <a:stretch/>
        </p:blipFill>
        <p:spPr>
          <a:xfrm>
            <a:off x="1799640" y="5089680"/>
            <a:ext cx="926640" cy="279000"/>
          </a:xfrm>
          <a:prstGeom prst="rect">
            <a:avLst/>
          </a:prstGeom>
          <a:ln>
            <a:noFill/>
          </a:ln>
        </p:spPr>
      </p:pic>
      <p:sp>
        <p:nvSpPr>
          <p:cNvPr id="914" name="CustomShape 3"/>
          <p:cNvSpPr/>
          <p:nvPr/>
        </p:nvSpPr>
        <p:spPr>
          <a:xfrm>
            <a:off x="5568120" y="1921680"/>
            <a:ext cx="26492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optimality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915" name="CustomShape 4"/>
          <p:cNvSpPr/>
          <p:nvPr/>
        </p:nvSpPr>
        <p:spPr>
          <a:xfrm>
            <a:off x="1923840" y="3146760"/>
            <a:ext cx="5922000" cy="8823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6" name="Picture 37" descr=""/>
          <p:cNvPicPr/>
          <p:nvPr/>
        </p:nvPicPr>
        <p:blipFill>
          <a:blip r:embed="rId4"/>
          <a:stretch/>
        </p:blipFill>
        <p:spPr>
          <a:xfrm>
            <a:off x="7324560" y="233712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917" name="Picture 1" descr=""/>
          <p:cNvPicPr/>
          <p:nvPr/>
        </p:nvPicPr>
        <p:blipFill>
          <a:blip r:embed="rId5"/>
          <a:stretch/>
        </p:blipFill>
        <p:spPr>
          <a:xfrm>
            <a:off x="7372800" y="96480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18" name="Picture 19" descr=""/>
          <p:cNvPicPr/>
          <p:nvPr/>
        </p:nvPicPr>
        <p:blipFill>
          <a:blip r:embed="rId6"/>
          <a:stretch/>
        </p:blipFill>
        <p:spPr>
          <a:xfrm>
            <a:off x="5858640" y="5577480"/>
            <a:ext cx="1015560" cy="228240"/>
          </a:xfrm>
          <a:prstGeom prst="rect">
            <a:avLst/>
          </a:prstGeom>
          <a:ln>
            <a:noFill/>
          </a:ln>
        </p:spPr>
      </p:pic>
      <p:pic>
        <p:nvPicPr>
          <p:cNvPr id="919" name="Picture 2" descr=""/>
          <p:cNvPicPr/>
          <p:nvPr/>
        </p:nvPicPr>
        <p:blipFill>
          <a:blip r:embed="rId7"/>
          <a:stretch/>
        </p:blipFill>
        <p:spPr>
          <a:xfrm>
            <a:off x="3285000" y="107928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920" name="CustomShape 5"/>
          <p:cNvSpPr/>
          <p:nvPr/>
        </p:nvSpPr>
        <p:spPr>
          <a:xfrm flipH="1" flipV="1">
            <a:off x="6892200" y="2751840"/>
            <a:ext cx="919080" cy="850680"/>
          </a:xfrm>
          <a:prstGeom prst="bentConnector4">
            <a:avLst>
              <a:gd name="adj1" fmla="val -24864"/>
              <a:gd name="adj2" fmla="val 75926"/>
            </a:avLst>
          </a:prstGeom>
          <a:noFill/>
          <a:ln w="25560">
            <a:solidFill>
              <a:srgbClr val="42997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1" name="Picture 4" descr=""/>
          <p:cNvPicPr/>
          <p:nvPr/>
        </p:nvPicPr>
        <p:blipFill>
          <a:blip r:embed="rId8"/>
          <a:stretch/>
        </p:blipFill>
        <p:spPr>
          <a:xfrm>
            <a:off x="6093720" y="956520"/>
            <a:ext cx="1269720" cy="367920"/>
          </a:xfrm>
          <a:prstGeom prst="rect">
            <a:avLst/>
          </a:prstGeom>
          <a:ln>
            <a:noFill/>
          </a:ln>
        </p:spPr>
      </p:pic>
      <p:pic>
        <p:nvPicPr>
          <p:cNvPr id="922" name="Picture 10" descr=""/>
          <p:cNvPicPr/>
          <p:nvPr/>
        </p:nvPicPr>
        <p:blipFill>
          <a:blip r:embed="rId9"/>
          <a:stretch/>
        </p:blipFill>
        <p:spPr>
          <a:xfrm>
            <a:off x="1962000" y="2934000"/>
            <a:ext cx="1714320" cy="367920"/>
          </a:xfrm>
          <a:prstGeom prst="rect">
            <a:avLst/>
          </a:prstGeom>
          <a:ln>
            <a:noFill/>
          </a:ln>
        </p:spPr>
      </p:pic>
      <p:pic>
        <p:nvPicPr>
          <p:cNvPr id="923" name="Picture 12" descr=""/>
          <p:cNvPicPr/>
          <p:nvPr/>
        </p:nvPicPr>
        <p:blipFill>
          <a:blip r:embed="rId10"/>
          <a:stretch/>
        </p:blipFill>
        <p:spPr>
          <a:xfrm>
            <a:off x="1923840" y="3204000"/>
            <a:ext cx="5816160" cy="825120"/>
          </a:xfrm>
          <a:prstGeom prst="rect">
            <a:avLst/>
          </a:prstGeom>
          <a:ln>
            <a:noFill/>
          </a:ln>
        </p:spPr>
      </p:pic>
      <p:pic>
        <p:nvPicPr>
          <p:cNvPr id="924" name="Picture 15" descr=""/>
          <p:cNvPicPr/>
          <p:nvPr/>
        </p:nvPicPr>
        <p:blipFill>
          <a:blip r:embed="rId11"/>
          <a:stretch/>
        </p:blipFill>
        <p:spPr>
          <a:xfrm>
            <a:off x="1868400" y="4111200"/>
            <a:ext cx="4457520" cy="367920"/>
          </a:xfrm>
          <a:prstGeom prst="rect">
            <a:avLst/>
          </a:prstGeom>
          <a:ln>
            <a:noFill/>
          </a:ln>
        </p:spPr>
      </p:pic>
      <p:pic>
        <p:nvPicPr>
          <p:cNvPr id="925" name="Picture 26" descr=""/>
          <p:cNvPicPr/>
          <p:nvPr/>
        </p:nvPicPr>
        <p:blipFill>
          <a:blip r:embed="rId12"/>
          <a:stretch/>
        </p:blipFill>
        <p:spPr>
          <a:xfrm>
            <a:off x="1728000" y="5994000"/>
            <a:ext cx="6413040" cy="82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Value iteration (VI) vs. Policy iteration (PI)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827640" y="910800"/>
            <a:ext cx="8208000" cy="38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VI is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 faster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 cycle –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VI requires 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many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cycles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PI is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slower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 cycle –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PI requires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few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cycles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No silver bullet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→  experiment with # of steps spent in policy evaluation phase to find the best </a:t>
            </a:r>
            <a:r>
              <a:rPr b="0" lang="nl-NL" sz="2400" spc="-1" strike="noStrike" baseline="30000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algorithm for the task          at hand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28" name="Picture 7" descr=""/>
          <p:cNvPicPr/>
          <p:nvPr/>
        </p:nvPicPr>
        <p:blipFill>
          <a:blip r:embed="rId1"/>
          <a:stretch/>
        </p:blipFill>
        <p:spPr>
          <a:xfrm>
            <a:off x="4144320" y="910800"/>
            <a:ext cx="1574280" cy="418680"/>
          </a:xfrm>
          <a:prstGeom prst="rect">
            <a:avLst/>
          </a:prstGeom>
          <a:ln>
            <a:noFill/>
          </a:ln>
        </p:spPr>
      </p:pic>
      <p:pic>
        <p:nvPicPr>
          <p:cNvPr id="929" name="Picture 8" descr=""/>
          <p:cNvPicPr/>
          <p:nvPr/>
        </p:nvPicPr>
        <p:blipFill>
          <a:blip r:embed="rId2"/>
          <a:stretch/>
        </p:blipFill>
        <p:spPr>
          <a:xfrm>
            <a:off x="4284000" y="2246040"/>
            <a:ext cx="26031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сleaning robot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828000" y="910800"/>
            <a:ext cx="7704000" cy="51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dust sensors, air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cleaning / rest / conditioning on or 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for long tedious floor cleaning task done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 for turning air conditioning on-off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Episode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ends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each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day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сleaning robot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828000" y="910800"/>
            <a:ext cx="7704000" cy="51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dust sensors, air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cleaning / rest / conditioning on or 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for long tedious floor cleaning task done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 for turning air conditioning on-off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Episode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ends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each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day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793800" y="4365000"/>
            <a:ext cx="45716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Reward(air) &lt; Reward(cleaning)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Time(air) &lt;&lt; Time(cleaning)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Positive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feedback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loop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8380440" y="5099760"/>
            <a:ext cx="279720" cy="279720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5980680" y="4931640"/>
            <a:ext cx="1228680" cy="5857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Rest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 flipH="1" rot="16200000">
            <a:off x="7472880" y="4053240"/>
            <a:ext cx="167760" cy="1924920"/>
          </a:xfrm>
          <a:prstGeom prst="curvedConnector3">
            <a:avLst>
              <a:gd name="adj1" fmla="val -134579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 rot="5400000">
            <a:off x="5591160" y="4095360"/>
            <a:ext cx="167760" cy="1840320"/>
          </a:xfrm>
          <a:prstGeom prst="curvedConnector3">
            <a:avLst>
              <a:gd name="adj1" fmla="val -141741"/>
            </a:avLst>
          </a:prstGeom>
          <a:noFill/>
          <a:ln w="25560">
            <a:solidFill>
              <a:srgbClr val="c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 flipH="1" rot="5400000">
            <a:off x="5591160" y="4513680"/>
            <a:ext cx="167760" cy="1840320"/>
          </a:xfrm>
          <a:prstGeom prst="curvedConnector3">
            <a:avLst>
              <a:gd name="adj1" fmla="val -141741"/>
            </a:avLst>
          </a:prstGeom>
          <a:noFill/>
          <a:ln w="25560">
            <a:solidFill>
              <a:srgbClr val="c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>
            <a:off x="5187960" y="4176000"/>
            <a:ext cx="10897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R=1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" name="CustomShape 10"/>
          <p:cNvSpPr/>
          <p:nvPr/>
        </p:nvSpPr>
        <p:spPr>
          <a:xfrm>
            <a:off x="7012800" y="4176000"/>
            <a:ext cx="10897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R=100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" name="CustomShape 11"/>
          <p:cNvSpPr/>
          <p:nvPr/>
        </p:nvSpPr>
        <p:spPr>
          <a:xfrm>
            <a:off x="6625080" y="5433840"/>
            <a:ext cx="19069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Whole day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" name="CustomShape 12"/>
          <p:cNvSpPr/>
          <p:nvPr/>
        </p:nvSpPr>
        <p:spPr>
          <a:xfrm>
            <a:off x="4646880" y="5709240"/>
            <a:ext cx="205488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One second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4644000" y="5099760"/>
            <a:ext cx="279720" cy="279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discounting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28000" y="910800"/>
            <a:ext cx="77040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Get rid of infinite sum by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discounting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5868000" y="940680"/>
            <a:ext cx="1472760" cy="32976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828000" y="3357000"/>
            <a:ext cx="5039640" cy="25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 same cake compared to today’s one worth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times less tomorrow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times less the day after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tomorrow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2"/>
          <a:stretch/>
        </p:blipFill>
        <p:spPr>
          <a:xfrm>
            <a:off x="5692680" y="3503520"/>
            <a:ext cx="2801880" cy="157788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5567400" y="4999320"/>
            <a:ext cx="3366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will eat it day by day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6" name="Picture 9" descr=""/>
          <p:cNvPicPr/>
          <p:nvPr/>
        </p:nvPicPr>
        <p:blipFill>
          <a:blip r:embed="rId3"/>
          <a:stretch/>
        </p:blipFill>
        <p:spPr>
          <a:xfrm>
            <a:off x="1331640" y="4524480"/>
            <a:ext cx="202680" cy="240840"/>
          </a:xfrm>
          <a:prstGeom prst="rect">
            <a:avLst/>
          </a:prstGeom>
          <a:ln>
            <a:noFill/>
          </a:ln>
        </p:spPr>
      </p:pic>
      <p:pic>
        <p:nvPicPr>
          <p:cNvPr id="97" name="Picture 10" descr=""/>
          <p:cNvPicPr/>
          <p:nvPr/>
        </p:nvPicPr>
        <p:blipFill>
          <a:blip r:embed="rId4"/>
          <a:stretch/>
        </p:blipFill>
        <p:spPr>
          <a:xfrm>
            <a:off x="1331640" y="4974120"/>
            <a:ext cx="329760" cy="393480"/>
          </a:xfrm>
          <a:prstGeom prst="rect">
            <a:avLst/>
          </a:prstGeom>
          <a:ln>
            <a:noFill/>
          </a:ln>
        </p:spPr>
      </p:pic>
      <p:pic>
        <p:nvPicPr>
          <p:cNvPr id="98" name="Picture 11" descr=""/>
          <p:cNvPicPr/>
          <p:nvPr/>
        </p:nvPicPr>
        <p:blipFill>
          <a:blip r:embed="rId5"/>
          <a:stretch/>
        </p:blipFill>
        <p:spPr>
          <a:xfrm>
            <a:off x="5611320" y="5265360"/>
            <a:ext cx="202680" cy="24084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653400" y="2882160"/>
            <a:ext cx="246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 factor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 flipV="1">
            <a:off x="1780920" y="2361600"/>
            <a:ext cx="953640" cy="540360"/>
          </a:xfrm>
          <a:custGeom>
            <a:avLst/>
            <a:gdLst/>
            <a:ahLst/>
            <a:rect l="l" t="t" r="r" b="b"/>
            <a:pathLst>
              <a:path w="954157" h="540688">
                <a:moveTo>
                  <a:pt x="0" y="0"/>
                </a:moveTo>
                <a:lnTo>
                  <a:pt x="0" y="166977"/>
                </a:lnTo>
                <a:lnTo>
                  <a:pt x="954157" y="166977"/>
                </a:lnTo>
                <a:lnTo>
                  <a:pt x="954157" y="540688"/>
                </a:lnTo>
                <a:lnTo>
                  <a:pt x="954157" y="540688"/>
                </a:lnTo>
              </a:path>
            </a:pathLst>
          </a:cu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13" descr=""/>
          <p:cNvPicPr/>
          <p:nvPr/>
        </p:nvPicPr>
        <p:blipFill>
          <a:blip r:embed="rId6"/>
          <a:stretch/>
        </p:blipFill>
        <p:spPr>
          <a:xfrm>
            <a:off x="939600" y="1645200"/>
            <a:ext cx="7200720" cy="10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1778214</TotalTime>
  <Application>LibreOffice/5.4.3.2$Windows_X86_64 LibreOffice_project/92a7159f7e4af62137622921e809f8546db437e5</Application>
  <Words>2132</Words>
  <Paragraphs>595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2005-01-01T07:06:31Z</dcterms:created>
  <dc:creator>User</dc:creator>
  <dc:description/>
  <dc:language>en-US</dc:language>
  <cp:lastModifiedBy/>
  <cp:lastPrinted>2017-10-10T09:32:55Z</cp:lastPrinted>
  <dcterms:modified xsi:type="dcterms:W3CDTF">2020-03-17T07:19:20Z</dcterms:modified>
  <cp:revision>3828</cp:revision>
  <dc:subject/>
  <dc:title>Слайд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58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66</vt:i4>
  </property>
</Properties>
</file>